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4" r:id="rId4"/>
  </p:sldMasterIdLst>
  <p:sldIdLst>
    <p:sldId id="256" r:id="rId5"/>
    <p:sldId id="262" r:id="rId6"/>
    <p:sldId id="258" r:id="rId7"/>
    <p:sldId id="278" r:id="rId8"/>
    <p:sldId id="280" r:id="rId9"/>
    <p:sldId id="277" r:id="rId10"/>
    <p:sldId id="265" r:id="rId11"/>
    <p:sldId id="266" r:id="rId12"/>
    <p:sldId id="263" r:id="rId13"/>
    <p:sldId id="264" r:id="rId14"/>
    <p:sldId id="261" r:id="rId15"/>
    <p:sldId id="279" r:id="rId16"/>
    <p:sldId id="281" r:id="rId17"/>
    <p:sldId id="259" r:id="rId18"/>
    <p:sldId id="260" r:id="rId19"/>
    <p:sldId id="275"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96E9CF6-FB79-44AB-A524-2C89708986DF}" v="2" vWet="3" dt="2023-04-13T00:56:58.306"/>
    <p1510:client id="{CE91D491-F92E-4CA0-9B77-0A4BF330D6DE}" v="11" dt="2023-04-13T14:22:10.095"/>
    <p1510:client id="{D195892C-CF94-44FD-8F61-18A43B0C45D7}" v="163" dt="2023-04-13T02:33:18.65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257" autoAdjust="0"/>
    <p:restoredTop sz="94660"/>
  </p:normalViewPr>
  <p:slideViewPr>
    <p:cSldViewPr snapToGrid="0">
      <p:cViewPr varScale="1">
        <p:scale>
          <a:sx n="152" d="100"/>
          <a:sy n="152" d="100"/>
        </p:scale>
        <p:origin x="172" y="10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88D38747-4367-4BD2-8D51-C97E202738E2}" type="datetime1">
              <a:rPr lang="en-US" smtClean="0"/>
              <a:t>4/13/2023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a:p>
        </p:txBody>
      </p:sp>
    </p:spTree>
    <p:extLst>
      <p:ext uri="{BB962C8B-B14F-4D97-AF65-F5344CB8AC3E}">
        <p14:creationId xmlns:p14="http://schemas.microsoft.com/office/powerpoint/2010/main" val="25362330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4/13/2023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42002901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4/13/2023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26836528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4/13/2023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Tree>
    <p:extLst>
      <p:ext uri="{BB962C8B-B14F-4D97-AF65-F5344CB8AC3E}">
        <p14:creationId xmlns:p14="http://schemas.microsoft.com/office/powerpoint/2010/main" val="197956812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4/13/2023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207657891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4/13/2023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5585007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4/13/2023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86258112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17E833E-1B6D-415F-AD29-75AE8C43BD0D}" type="datetime1">
              <a:rPr lang="en-US" smtClean="0"/>
              <a:t>4/13/2023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289514606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52596F-08A7-4B70-989A-F2B1CF31E66B}" type="datetime1">
              <a:rPr lang="en-US" smtClean="0"/>
              <a:t>4/13/2023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24988186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3C55A3C-5767-4844-A0A3-83778C2E5409}" type="datetime1">
              <a:rPr lang="en-US" smtClean="0"/>
              <a:t>4/13/2023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7416832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4/13/2023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a:p>
        </p:txBody>
      </p:sp>
    </p:spTree>
    <p:extLst>
      <p:ext uri="{BB962C8B-B14F-4D97-AF65-F5344CB8AC3E}">
        <p14:creationId xmlns:p14="http://schemas.microsoft.com/office/powerpoint/2010/main" val="35001863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DFCD27C-8599-43EF-BA1D-14DDC1946E06}" type="datetime1">
              <a:rPr lang="en-US" smtClean="0"/>
              <a:t>4/13/2023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0710314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9343D99-809A-49C0-96E5-4250D0B498EE}" type="datetime1">
              <a:rPr lang="en-US" smtClean="0"/>
              <a:t>4/13/2023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24255799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A143DE9B-B678-4EFB-BB7D-A4370204A0B0}" type="datetime1">
              <a:rPr lang="en-US" smtClean="0"/>
              <a:t>4/13/2023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5750503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4/13/2023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25231643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4/13/2023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a:p>
        </p:txBody>
      </p:sp>
    </p:spTree>
    <p:extLst>
      <p:ext uri="{BB962C8B-B14F-4D97-AF65-F5344CB8AC3E}">
        <p14:creationId xmlns:p14="http://schemas.microsoft.com/office/powerpoint/2010/main" val="36477020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4/13/2023</a:t>
            </a:fld>
            <a:endParaRPr lang="en-US"/>
          </a:p>
        </p:txBody>
      </p:sp>
      <p:sp>
        <p:nvSpPr>
          <p:cNvPr id="6" name="Footer Placeholder 5"/>
          <p:cNvSpPr>
            <a:spLocks noGrp="1"/>
          </p:cNvSpPr>
          <p:nvPr>
            <p:ph type="ftr" sz="quarter" idx="11"/>
          </p:nvPr>
        </p:nvSpPr>
        <p:spPr/>
        <p:txBody>
          <a:bodyPr/>
          <a:lstStyle/>
          <a:p>
            <a:pPr algn="l"/>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626145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4/13/2023</a:t>
            </a:fld>
            <a:endParaRPr lang="en-US"/>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a:p>
        </p:txBody>
      </p:sp>
    </p:spTree>
    <p:extLst>
      <p:ext uri="{BB962C8B-B14F-4D97-AF65-F5344CB8AC3E}">
        <p14:creationId xmlns:p14="http://schemas.microsoft.com/office/powerpoint/2010/main" val="3674407529"/>
      </p:ext>
    </p:extLst>
  </p:cSld>
  <p:clrMap bg1="dk1" tx1="lt1" bg2="dk2" tx2="lt2" accent1="accent1" accent2="accent2" accent3="accent3" accent4="accent4" accent5="accent5" accent6="accent6" hlink="hlink" folHlink="folHlink"/>
  <p:sldLayoutIdLst>
    <p:sldLayoutId id="2147483702" r:id="rId1"/>
    <p:sldLayoutId id="2147483703"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701" r:id="rId12"/>
    <p:sldLayoutId id="2147483696" r:id="rId13"/>
    <p:sldLayoutId id="2147483697" r:id="rId14"/>
    <p:sldLayoutId id="2147483698" r:id="rId15"/>
    <p:sldLayoutId id="2147483699" r:id="rId16"/>
    <p:sldLayoutId id="2147483700" r:id="rId17"/>
  </p:sldLayoutIdLst>
  <p:hf sldNum="0" hdr="0" ftr="0" dt="0"/>
  <p:txStyles>
    <p:titleStyle>
      <a:lvl1pPr algn="ctr" defTabSz="457200" rtl="0" eaLnBrk="1" latinLnBrk="0" hangingPunct="1">
        <a:lnSpc>
          <a:spcPct val="90000"/>
        </a:lnSpc>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lnSpc>
          <a:spcPct val="110000"/>
        </a:lnSpc>
        <a:spcBef>
          <a:spcPct val="20000"/>
        </a:spcBef>
        <a:spcAft>
          <a:spcPts val="600"/>
        </a:spcAft>
        <a:buClr>
          <a:schemeClr val="tx2"/>
        </a:buClr>
        <a:buSzPct val="70000"/>
        <a:buFont typeface="Wingdings 2" charset="2"/>
        <a:buChar char=""/>
        <a:defRPr sz="19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lnSpc>
          <a:spcPct val="110000"/>
        </a:lnSpc>
        <a:spcBef>
          <a:spcPct val="20000"/>
        </a:spcBef>
        <a:spcAft>
          <a:spcPts val="600"/>
        </a:spcAft>
        <a:buClr>
          <a:schemeClr val="tx2"/>
        </a:buClr>
        <a:buSzPct val="70000"/>
        <a:buFont typeface="Wingdings 2" charset="2"/>
        <a:buChar char=""/>
        <a:defRPr sz="17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lnSpc>
          <a:spcPct val="110000"/>
        </a:lnSpc>
        <a:spcBef>
          <a:spcPct val="20000"/>
        </a:spcBef>
        <a:spcAft>
          <a:spcPts val="600"/>
        </a:spcAft>
        <a:buClr>
          <a:schemeClr val="tx2"/>
        </a:buClr>
        <a:buSzPct val="70000"/>
        <a:buFont typeface="Wingdings 2" charset="2"/>
        <a:buChar char=""/>
        <a:defRPr sz="15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lnSpc>
          <a:spcPct val="110000"/>
        </a:lnSpc>
        <a:spcBef>
          <a:spcPct val="20000"/>
        </a:spcBef>
        <a:spcAft>
          <a:spcPts val="600"/>
        </a:spcAft>
        <a:buClr>
          <a:schemeClr val="tx2"/>
        </a:buClr>
        <a:buSzPct val="70000"/>
        <a:buFont typeface="Wingdings 2" charset="2"/>
        <a:buChar char=""/>
        <a:defRPr sz="15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7.jpeg"/><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1.xml"/><Relationship Id="rId5" Type="http://schemas.openxmlformats.org/officeDocument/2006/relationships/image" Target="../media/image10.jpeg"/><Relationship Id="rId4" Type="http://schemas.openxmlformats.org/officeDocument/2006/relationships/image" Target="../media/image9.png"/></Relationships>
</file>

<file path=ppt/slides/_rels/slide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Map&#10;&#10;Description automatically generated">
            <a:extLst>
              <a:ext uri="{FF2B5EF4-FFF2-40B4-BE49-F238E27FC236}">
                <a16:creationId xmlns:a16="http://schemas.microsoft.com/office/drawing/2014/main" id="{CF9993C7-1222-760D-72F3-9A87C2822589}"/>
              </a:ext>
            </a:extLst>
          </p:cNvPr>
          <p:cNvPicPr>
            <a:picLocks noChangeAspect="1"/>
          </p:cNvPicPr>
          <p:nvPr/>
        </p:nvPicPr>
        <p:blipFill rotWithShape="1">
          <a:blip r:embed="rId2" cstate="print">
            <a:alphaModFix amt="25000"/>
            <a:extLst>
              <a:ext uri="{28A0092B-C50C-407E-A947-70E740481C1C}">
                <a14:useLocalDpi xmlns:a14="http://schemas.microsoft.com/office/drawing/2010/main" val="0"/>
              </a:ext>
            </a:extLst>
          </a:blip>
          <a:srcRect b="25000"/>
          <a:stretch/>
        </p:blipFill>
        <p:spPr>
          <a:xfrm>
            <a:off x="20" y="10"/>
            <a:ext cx="12191980" cy="6857990"/>
          </a:xfrm>
          <a:prstGeom prst="rect">
            <a:avLst/>
          </a:prstGeom>
        </p:spPr>
      </p:pic>
      <p:sp>
        <p:nvSpPr>
          <p:cNvPr id="2" name="Title 1"/>
          <p:cNvSpPr>
            <a:spLocks noGrp="1"/>
          </p:cNvSpPr>
          <p:nvPr>
            <p:ph type="ctrTitle"/>
          </p:nvPr>
        </p:nvSpPr>
        <p:spPr>
          <a:xfrm>
            <a:off x="913795" y="609600"/>
            <a:ext cx="10353762" cy="1257300"/>
          </a:xfrm>
        </p:spPr>
        <p:txBody>
          <a:bodyPr vert="horz" lIns="91440" tIns="45720" rIns="91440" bIns="45720" rtlCol="0" anchor="ctr">
            <a:normAutofit/>
          </a:bodyPr>
          <a:lstStyle/>
          <a:p>
            <a:r>
              <a:rPr lang="en-US" sz="4000">
                <a:cs typeface="+mj-lt"/>
              </a:rPr>
              <a:t>Logistic regression of wet fill station 3 failure rate.</a:t>
            </a:r>
            <a:endParaRPr lang="en-US" sz="4000"/>
          </a:p>
        </p:txBody>
      </p:sp>
      <p:sp>
        <p:nvSpPr>
          <p:cNvPr id="3" name="Subtitle 2"/>
          <p:cNvSpPr>
            <a:spLocks noGrp="1"/>
          </p:cNvSpPr>
          <p:nvPr>
            <p:ph type="subTitle" idx="1"/>
          </p:nvPr>
        </p:nvSpPr>
        <p:spPr>
          <a:xfrm>
            <a:off x="913795" y="2076450"/>
            <a:ext cx="10353762" cy="3714749"/>
          </a:xfrm>
        </p:spPr>
        <p:txBody>
          <a:bodyPr vert="horz" lIns="91440" tIns="45720" rIns="91440" bIns="45720" rtlCol="0" anchor="ctr">
            <a:normAutofit/>
          </a:bodyPr>
          <a:lstStyle/>
          <a:p>
            <a:pPr algn="l"/>
            <a:r>
              <a:rPr lang="en-US">
                <a:solidFill>
                  <a:schemeClr val="tx2"/>
                </a:solidFill>
              </a:rPr>
              <a:t>BUS ADM 745</a:t>
            </a:r>
          </a:p>
          <a:p>
            <a:pPr algn="l"/>
            <a:r>
              <a:rPr lang="en-US">
                <a:solidFill>
                  <a:schemeClr val="tx2"/>
                </a:solidFill>
              </a:rPr>
              <a:t>Aaron Cochran</a:t>
            </a:r>
          </a:p>
          <a:p>
            <a:pPr algn="l"/>
            <a:r>
              <a:rPr lang="en-US">
                <a:solidFill>
                  <a:schemeClr val="tx2"/>
                </a:solidFill>
              </a:rPr>
              <a:t>Ian Brown</a:t>
            </a:r>
          </a:p>
          <a:p>
            <a:pPr algn="l"/>
            <a:r>
              <a:rPr lang="en-US">
                <a:solidFill>
                  <a:schemeClr val="tx2"/>
                </a:solidFill>
              </a:rPr>
              <a:t>Varun </a:t>
            </a:r>
            <a:r>
              <a:rPr lang="en-US" err="1">
                <a:solidFill>
                  <a:schemeClr val="tx2"/>
                </a:solidFill>
              </a:rPr>
              <a:t>Vijaywargi</a:t>
            </a:r>
            <a:endParaRPr lang="en-US">
              <a:solidFill>
                <a:schemeClr val="tx2"/>
              </a:solidFill>
            </a:endParaRPr>
          </a:p>
          <a:p>
            <a:pPr algn="l"/>
            <a:r>
              <a:rPr lang="en-US" err="1">
                <a:solidFill>
                  <a:schemeClr val="tx2"/>
                </a:solidFill>
              </a:rPr>
              <a:t>Vamsidhar</a:t>
            </a:r>
            <a:r>
              <a:rPr lang="en-US">
                <a:solidFill>
                  <a:schemeClr val="tx2"/>
                </a:solidFill>
              </a:rPr>
              <a:t> Reddy </a:t>
            </a:r>
            <a:r>
              <a:rPr lang="en-US" err="1">
                <a:solidFill>
                  <a:schemeClr val="tx2"/>
                </a:solidFill>
              </a:rPr>
              <a:t>Bhavanam</a:t>
            </a:r>
            <a:endParaRPr lang="en-US">
              <a:solidFill>
                <a:schemeClr val="tx2"/>
              </a:solidFill>
            </a:endParaRPr>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11" name="Picture 10" descr="A close-up of a ferris wheel&#10;&#10;Description automatically generated with low confidence">
            <a:extLst>
              <a:ext uri="{FF2B5EF4-FFF2-40B4-BE49-F238E27FC236}">
                <a16:creationId xmlns:a16="http://schemas.microsoft.com/office/drawing/2014/main" id="{0342AE9C-D924-7D6F-5763-D55F16080ED7}"/>
              </a:ext>
            </a:extLst>
          </p:cNvPr>
          <p:cNvPicPr>
            <a:picLocks noChangeAspect="1"/>
          </p:cNvPicPr>
          <p:nvPr/>
        </p:nvPicPr>
        <p:blipFill rotWithShape="1">
          <a:blip r:embed="rId3"/>
          <a:srcRect t="5487" b="4152"/>
          <a:stretch/>
        </p:blipFill>
        <p:spPr>
          <a:xfrm>
            <a:off x="0" y="0"/>
            <a:ext cx="12191980" cy="6857990"/>
          </a:xfrm>
          <a:prstGeom prst="rect">
            <a:avLst/>
          </a:prstGeom>
        </p:spPr>
      </p:pic>
      <p:sp useBgFill="1">
        <p:nvSpPr>
          <p:cNvPr id="51" name="Freeform 5">
            <a:extLst>
              <a:ext uri="{FF2B5EF4-FFF2-40B4-BE49-F238E27FC236}">
                <a16:creationId xmlns:a16="http://schemas.microsoft.com/office/drawing/2014/main" id="{608EAA06-5488-416B-B2B2-E552130110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2769538" y="445383"/>
            <a:ext cx="1995577" cy="7534653"/>
          </a:xfrm>
          <a:prstGeom prst="round2SameRect">
            <a:avLst>
              <a:gd name="adj1" fmla="val 9679"/>
              <a:gd name="adj2" fmla="val 400"/>
            </a:avLst>
          </a:prstGeom>
          <a:ln>
            <a:noFill/>
          </a:ln>
          <a:effectLst>
            <a:outerShdw blurRad="50800" dist="38100" dir="5400000" algn="tl" rotWithShape="0">
              <a:srgbClr val="000000">
                <a:alpha val="43000"/>
              </a:srgbClr>
            </a:outerShdw>
          </a:effectLst>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Subtitle 5">
            <a:extLst>
              <a:ext uri="{FF2B5EF4-FFF2-40B4-BE49-F238E27FC236}">
                <a16:creationId xmlns:a16="http://schemas.microsoft.com/office/drawing/2014/main" id="{51A1D159-4D9C-0396-7230-EFB67345798D}"/>
              </a:ext>
            </a:extLst>
          </p:cNvPr>
          <p:cNvSpPr>
            <a:spLocks noGrp="1"/>
          </p:cNvSpPr>
          <p:nvPr>
            <p:ph type="subTitle" idx="1"/>
          </p:nvPr>
        </p:nvSpPr>
        <p:spPr>
          <a:xfrm>
            <a:off x="804335" y="2883877"/>
            <a:ext cx="6436104" cy="2199957"/>
          </a:xfrm>
        </p:spPr>
        <p:txBody>
          <a:bodyPr>
            <a:noAutofit/>
          </a:bodyPr>
          <a:lstStyle/>
          <a:p>
            <a:pPr algn="l">
              <a:lnSpc>
                <a:spcPct val="100000"/>
              </a:lnSpc>
            </a:pPr>
            <a:r>
              <a:rPr lang="en-US" sz="2400" dirty="0">
                <a:solidFill>
                  <a:srgbClr val="EA73A4"/>
                </a:solidFill>
              </a:rPr>
              <a:t>Due to the small sample size of 15 records, a binary classification model was used to determine whether a product is reworkable or not. With a larger dataset, additional categories could be added to classify over/underfilled subcategories and vials that fail visual inspection.</a:t>
            </a:r>
          </a:p>
        </p:txBody>
      </p:sp>
    </p:spTree>
    <p:extLst>
      <p:ext uri="{BB962C8B-B14F-4D97-AF65-F5344CB8AC3E}">
        <p14:creationId xmlns:p14="http://schemas.microsoft.com/office/powerpoint/2010/main" val="38118782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23" name="Rectangle 15">
            <a:extLst>
              <a:ext uri="{FF2B5EF4-FFF2-40B4-BE49-F238E27FC236}">
                <a16:creationId xmlns:a16="http://schemas.microsoft.com/office/drawing/2014/main" id="{886D4A05-AFD9-4D13-98E7-B23E4C9D78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1370693" y="4406537"/>
            <a:ext cx="9440034" cy="1088336"/>
          </a:xfrm>
        </p:spPr>
        <p:txBody>
          <a:bodyPr vert="horz" lIns="91440" tIns="45720" rIns="91440" bIns="45720" rtlCol="0">
            <a:normAutofit/>
          </a:bodyPr>
          <a:lstStyle/>
          <a:p>
            <a:r>
              <a:rPr lang="en-US" sz="4800">
                <a:cs typeface="+mj-lt"/>
              </a:rPr>
              <a:t>Logistic regression using python code</a:t>
            </a:r>
            <a:endParaRPr lang="en-US" sz="4800"/>
          </a:p>
        </p:txBody>
      </p:sp>
      <p:sp>
        <p:nvSpPr>
          <p:cNvPr id="3" name="Subtitle 2"/>
          <p:cNvSpPr>
            <a:spLocks noGrp="1"/>
          </p:cNvSpPr>
          <p:nvPr>
            <p:ph type="subTitle" idx="1"/>
          </p:nvPr>
        </p:nvSpPr>
        <p:spPr>
          <a:xfrm>
            <a:off x="1370693" y="5494872"/>
            <a:ext cx="9440034" cy="621614"/>
          </a:xfrm>
        </p:spPr>
        <p:txBody>
          <a:bodyPr vert="horz" lIns="91440" tIns="45720" rIns="91440" bIns="45720" rtlCol="0">
            <a:normAutofit/>
          </a:bodyPr>
          <a:lstStyle/>
          <a:p>
            <a:r>
              <a:rPr lang="en-US" dirty="0">
                <a:solidFill>
                  <a:srgbClr val="EA73A4"/>
                </a:solidFill>
              </a:rPr>
              <a:t>Read in the wet fill data then isolate the failures.</a:t>
            </a:r>
          </a:p>
        </p:txBody>
      </p:sp>
      <p:pic>
        <p:nvPicPr>
          <p:cNvPr id="7" name="Picture 6">
            <a:extLst>
              <a:ext uri="{FF2B5EF4-FFF2-40B4-BE49-F238E27FC236}">
                <a16:creationId xmlns:a16="http://schemas.microsoft.com/office/drawing/2014/main" id="{A340144D-E340-E8A2-78A9-1FC53E3B81E6}"/>
              </a:ext>
            </a:extLst>
          </p:cNvPr>
          <p:cNvPicPr>
            <a:picLocks noChangeAspect="1"/>
          </p:cNvPicPr>
          <p:nvPr/>
        </p:nvPicPr>
        <p:blipFill>
          <a:blip r:embed="rId3"/>
          <a:stretch>
            <a:fillRect/>
          </a:stretch>
        </p:blipFill>
        <p:spPr>
          <a:xfrm>
            <a:off x="643338" y="1628751"/>
            <a:ext cx="10912112" cy="2264264"/>
          </a:xfrm>
          <a:prstGeom prst="rect">
            <a:avLst/>
          </a:prstGeom>
        </p:spPr>
      </p:pic>
    </p:spTree>
    <p:extLst>
      <p:ext uri="{BB962C8B-B14F-4D97-AF65-F5344CB8AC3E}">
        <p14:creationId xmlns:p14="http://schemas.microsoft.com/office/powerpoint/2010/main" val="39513129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23" name="Rectangle 15">
            <a:extLst>
              <a:ext uri="{FF2B5EF4-FFF2-40B4-BE49-F238E27FC236}">
                <a16:creationId xmlns:a16="http://schemas.microsoft.com/office/drawing/2014/main" id="{886D4A05-AFD9-4D13-98E7-B23E4C9D78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1370693" y="4406537"/>
            <a:ext cx="9440034" cy="1088336"/>
          </a:xfrm>
        </p:spPr>
        <p:txBody>
          <a:bodyPr vert="horz" lIns="91440" tIns="45720" rIns="91440" bIns="45720" rtlCol="0">
            <a:normAutofit/>
          </a:bodyPr>
          <a:lstStyle/>
          <a:p>
            <a:r>
              <a:rPr lang="en-US" sz="4800">
                <a:cs typeface="+mj-lt"/>
              </a:rPr>
              <a:t>Logistic regression using python code</a:t>
            </a:r>
            <a:endParaRPr lang="en-US" sz="4800"/>
          </a:p>
        </p:txBody>
      </p:sp>
      <p:sp>
        <p:nvSpPr>
          <p:cNvPr id="3" name="Subtitle 2"/>
          <p:cNvSpPr>
            <a:spLocks noGrp="1"/>
          </p:cNvSpPr>
          <p:nvPr>
            <p:ph type="subTitle" idx="1"/>
          </p:nvPr>
        </p:nvSpPr>
        <p:spPr>
          <a:xfrm>
            <a:off x="1370693" y="5494872"/>
            <a:ext cx="9440034" cy="621614"/>
          </a:xfrm>
        </p:spPr>
        <p:txBody>
          <a:bodyPr vert="horz" lIns="91440" tIns="45720" rIns="91440" bIns="45720" rtlCol="0">
            <a:normAutofit fontScale="92500" lnSpcReduction="20000"/>
          </a:bodyPr>
          <a:lstStyle/>
          <a:p>
            <a:r>
              <a:rPr lang="en-US" dirty="0">
                <a:solidFill>
                  <a:srgbClr val="EA73A4"/>
                </a:solidFill>
              </a:rPr>
              <a:t>Separate data that did not pass inspection and build the split and training test data set 80/20.</a:t>
            </a:r>
          </a:p>
        </p:txBody>
      </p:sp>
      <p:pic>
        <p:nvPicPr>
          <p:cNvPr id="5" name="Picture 4">
            <a:extLst>
              <a:ext uri="{FF2B5EF4-FFF2-40B4-BE49-F238E27FC236}">
                <a16:creationId xmlns:a16="http://schemas.microsoft.com/office/drawing/2014/main" id="{1236773D-99EE-4E5A-4EE6-3D58C4449472}"/>
              </a:ext>
            </a:extLst>
          </p:cNvPr>
          <p:cNvPicPr>
            <a:picLocks noChangeAspect="1"/>
          </p:cNvPicPr>
          <p:nvPr/>
        </p:nvPicPr>
        <p:blipFill>
          <a:blip r:embed="rId3"/>
          <a:stretch>
            <a:fillRect/>
          </a:stretch>
        </p:blipFill>
        <p:spPr>
          <a:xfrm>
            <a:off x="0" y="1075173"/>
            <a:ext cx="12192000" cy="2946467"/>
          </a:xfrm>
          <a:prstGeom prst="rect">
            <a:avLst/>
          </a:prstGeom>
        </p:spPr>
      </p:pic>
    </p:spTree>
    <p:extLst>
      <p:ext uri="{BB962C8B-B14F-4D97-AF65-F5344CB8AC3E}">
        <p14:creationId xmlns:p14="http://schemas.microsoft.com/office/powerpoint/2010/main" val="9850012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23" name="Rectangle 15">
            <a:extLst>
              <a:ext uri="{FF2B5EF4-FFF2-40B4-BE49-F238E27FC236}">
                <a16:creationId xmlns:a16="http://schemas.microsoft.com/office/drawing/2014/main" id="{886D4A05-AFD9-4D13-98E7-B23E4C9D78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1370693" y="4406537"/>
            <a:ext cx="9440034" cy="1088336"/>
          </a:xfrm>
        </p:spPr>
        <p:txBody>
          <a:bodyPr vert="horz" lIns="91440" tIns="45720" rIns="91440" bIns="45720" rtlCol="0">
            <a:normAutofit/>
          </a:bodyPr>
          <a:lstStyle/>
          <a:p>
            <a:r>
              <a:rPr lang="en-US" sz="4800">
                <a:cs typeface="+mj-lt"/>
              </a:rPr>
              <a:t>Logistic regression using python code</a:t>
            </a:r>
            <a:endParaRPr lang="en-US" sz="4800"/>
          </a:p>
        </p:txBody>
      </p:sp>
      <p:sp>
        <p:nvSpPr>
          <p:cNvPr id="3" name="Subtitle 2"/>
          <p:cNvSpPr>
            <a:spLocks noGrp="1"/>
          </p:cNvSpPr>
          <p:nvPr>
            <p:ph type="subTitle" idx="1"/>
          </p:nvPr>
        </p:nvSpPr>
        <p:spPr>
          <a:xfrm>
            <a:off x="1370693" y="5494872"/>
            <a:ext cx="9440034" cy="621614"/>
          </a:xfrm>
        </p:spPr>
        <p:txBody>
          <a:bodyPr vert="horz" lIns="91440" tIns="45720" rIns="91440" bIns="45720" rtlCol="0">
            <a:normAutofit/>
          </a:bodyPr>
          <a:lstStyle/>
          <a:p>
            <a:r>
              <a:rPr lang="en-US" dirty="0">
                <a:solidFill>
                  <a:srgbClr val="EA73A4"/>
                </a:solidFill>
              </a:rPr>
              <a:t>Fit Logistic Regression model and build confusion matrix</a:t>
            </a:r>
          </a:p>
        </p:txBody>
      </p:sp>
      <p:pic>
        <p:nvPicPr>
          <p:cNvPr id="8" name="Picture 7">
            <a:extLst>
              <a:ext uri="{FF2B5EF4-FFF2-40B4-BE49-F238E27FC236}">
                <a16:creationId xmlns:a16="http://schemas.microsoft.com/office/drawing/2014/main" id="{6F9A05B2-9112-455F-67A8-3DD5F4CDE00C}"/>
              </a:ext>
            </a:extLst>
          </p:cNvPr>
          <p:cNvPicPr>
            <a:picLocks noChangeAspect="1"/>
          </p:cNvPicPr>
          <p:nvPr/>
        </p:nvPicPr>
        <p:blipFill>
          <a:blip r:embed="rId3"/>
          <a:stretch>
            <a:fillRect/>
          </a:stretch>
        </p:blipFill>
        <p:spPr>
          <a:xfrm>
            <a:off x="3642970" y="2471604"/>
            <a:ext cx="4906060" cy="1914792"/>
          </a:xfrm>
          <a:prstGeom prst="rect">
            <a:avLst/>
          </a:prstGeom>
        </p:spPr>
      </p:pic>
      <p:pic>
        <p:nvPicPr>
          <p:cNvPr id="12" name="Picture 11">
            <a:extLst>
              <a:ext uri="{FF2B5EF4-FFF2-40B4-BE49-F238E27FC236}">
                <a16:creationId xmlns:a16="http://schemas.microsoft.com/office/drawing/2014/main" id="{11FD9BE6-297A-C48A-5A25-AE5CD66A09B9}"/>
              </a:ext>
            </a:extLst>
          </p:cNvPr>
          <p:cNvPicPr>
            <a:picLocks noChangeAspect="1"/>
          </p:cNvPicPr>
          <p:nvPr/>
        </p:nvPicPr>
        <p:blipFill>
          <a:blip r:embed="rId4"/>
          <a:stretch>
            <a:fillRect/>
          </a:stretch>
        </p:blipFill>
        <p:spPr>
          <a:xfrm>
            <a:off x="291031" y="378433"/>
            <a:ext cx="4277322" cy="1714739"/>
          </a:xfrm>
          <a:prstGeom prst="rect">
            <a:avLst/>
          </a:prstGeom>
        </p:spPr>
      </p:pic>
    </p:spTree>
    <p:extLst>
      <p:ext uri="{BB962C8B-B14F-4D97-AF65-F5344CB8AC3E}">
        <p14:creationId xmlns:p14="http://schemas.microsoft.com/office/powerpoint/2010/main" val="25534164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D32A07D-C646-4CC0-BA93-76707E7072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897262" y="364921"/>
            <a:ext cx="6027850" cy="757106"/>
          </a:xfrm>
        </p:spPr>
        <p:txBody>
          <a:bodyPr>
            <a:normAutofit/>
          </a:bodyPr>
          <a:lstStyle/>
          <a:p>
            <a:pPr algn="l"/>
            <a:r>
              <a:rPr lang="en-US" sz="4200" dirty="0">
                <a:ln>
                  <a:solidFill>
                    <a:srgbClr val="000000">
                      <a:lumMod val="75000"/>
                      <a:lumOff val="25000"/>
                      <a:alpha val="10000"/>
                    </a:srgbClr>
                  </a:solidFill>
                </a:ln>
                <a:effectLst>
                  <a:outerShdw blurRad="9525" dist="25400" dir="14640000" algn="tl" rotWithShape="0">
                    <a:srgbClr val="000000">
                      <a:alpha val="30000"/>
                    </a:srgbClr>
                  </a:outerShdw>
                </a:effectLst>
                <a:ea typeface="+mj-lt"/>
                <a:cs typeface="+mj-lt"/>
              </a:rPr>
              <a:t>Confusion matrix</a:t>
            </a:r>
            <a:endParaRPr lang="en-US" dirty="0"/>
          </a:p>
        </p:txBody>
      </p:sp>
      <p:sp>
        <p:nvSpPr>
          <p:cNvPr id="3" name="Subtitle 2"/>
          <p:cNvSpPr>
            <a:spLocks noGrp="1"/>
          </p:cNvSpPr>
          <p:nvPr>
            <p:ph type="subTitle" idx="1"/>
          </p:nvPr>
        </p:nvSpPr>
        <p:spPr>
          <a:xfrm>
            <a:off x="6925112" y="364921"/>
            <a:ext cx="3382831" cy="1816217"/>
          </a:xfrm>
        </p:spPr>
        <p:txBody>
          <a:bodyPr>
            <a:normAutofit fontScale="92500"/>
          </a:bodyPr>
          <a:lstStyle/>
          <a:p>
            <a:pPr algn="l"/>
            <a:r>
              <a:rPr lang="en-US" dirty="0">
                <a:solidFill>
                  <a:srgbClr val="EA73A4"/>
                </a:solidFill>
              </a:rPr>
              <a:t>The Confusion matrix for the test set in this case shows that there were 28 true positives, 1 false positive, 74 true negatives, and 0 false negatives. </a:t>
            </a:r>
          </a:p>
        </p:txBody>
      </p:sp>
      <p:pic>
        <p:nvPicPr>
          <p:cNvPr id="6" name="Picture 5" descr="Chart&#10;&#10;Description automatically generated">
            <a:extLst>
              <a:ext uri="{FF2B5EF4-FFF2-40B4-BE49-F238E27FC236}">
                <a16:creationId xmlns:a16="http://schemas.microsoft.com/office/drawing/2014/main" id="{88D2A616-0D3F-21A3-0D3B-0E9AF5B2FD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1789" y="1600200"/>
            <a:ext cx="5486400" cy="3657600"/>
          </a:xfrm>
          <a:prstGeom prst="rect">
            <a:avLst/>
          </a:prstGeom>
        </p:spPr>
      </p:pic>
      <p:sp>
        <p:nvSpPr>
          <p:cNvPr id="4" name="Subtitle 2">
            <a:extLst>
              <a:ext uri="{FF2B5EF4-FFF2-40B4-BE49-F238E27FC236}">
                <a16:creationId xmlns:a16="http://schemas.microsoft.com/office/drawing/2014/main" id="{B1E1C908-2B35-43EF-DC14-D50681452D82}"/>
              </a:ext>
            </a:extLst>
          </p:cNvPr>
          <p:cNvSpPr txBox="1">
            <a:spLocks/>
          </p:cNvSpPr>
          <p:nvPr/>
        </p:nvSpPr>
        <p:spPr>
          <a:xfrm>
            <a:off x="714104" y="5017592"/>
            <a:ext cx="8392146" cy="1475487"/>
          </a:xfrm>
          <a:prstGeom prst="rect">
            <a:avLst/>
          </a:prstGeom>
          <a:effectLst>
            <a:outerShdw blurRad="25400" dir="17880000">
              <a:srgbClr val="000000">
                <a:alpha val="46000"/>
              </a:srgbClr>
            </a:outerShdw>
          </a:effectLst>
        </p:spPr>
        <p:txBody>
          <a:bodyPr vert="horz" lIns="91440" tIns="45720" rIns="91440" bIns="45720" rtlCol="0" anchor="t">
            <a:normAutofit fontScale="92500" lnSpcReduction="10000"/>
          </a:bodyPr>
          <a:lstStyle>
            <a:lvl1pPr marL="0" indent="0" algn="ctr" defTabSz="457200" rtl="0" eaLnBrk="1" latinLnBrk="0" hangingPunct="1">
              <a:lnSpc>
                <a:spcPct val="110000"/>
              </a:lnSpc>
              <a:spcBef>
                <a:spcPct val="20000"/>
              </a:spcBef>
              <a:spcAft>
                <a:spcPts val="600"/>
              </a:spcAft>
              <a:buClr>
                <a:schemeClr val="tx2"/>
              </a:buClr>
              <a:buSzPct val="70000"/>
              <a:buFont typeface="Wingdings 2" charset="2"/>
              <a:buNone/>
              <a:defRPr sz="2100" kern="1200">
                <a:ln>
                  <a:solidFill>
                    <a:schemeClr val="bg1">
                      <a:lumMod val="75000"/>
                      <a:lumOff val="25000"/>
                      <a:alpha val="10000"/>
                    </a:schemeClr>
                  </a:solidFill>
                </a:ln>
                <a:solidFill>
                  <a:schemeClr val="tx1"/>
                </a:solidFill>
                <a:effectLst>
                  <a:outerShdw blurRad="9525" dist="25400" dir="14640000" algn="tl" rotWithShape="0">
                    <a:schemeClr val="bg1">
                      <a:alpha val="30000"/>
                    </a:schemeClr>
                  </a:outerShdw>
                </a:effectLst>
                <a:latin typeface="+mn-lt"/>
                <a:ea typeface="+mn-ea"/>
                <a:cs typeface="+mn-cs"/>
              </a:defRPr>
            </a:lvl1pPr>
            <a:lvl2pPr marL="457200" indent="0" algn="ctr" defTabSz="457200" rtl="0" eaLnBrk="1" latinLnBrk="0" hangingPunct="1">
              <a:lnSpc>
                <a:spcPct val="110000"/>
              </a:lnSpc>
              <a:spcBef>
                <a:spcPct val="20000"/>
              </a:spcBef>
              <a:spcAft>
                <a:spcPts val="600"/>
              </a:spcAft>
              <a:buClr>
                <a:schemeClr val="tx2"/>
              </a:buClr>
              <a:buSzPct val="70000"/>
              <a:buFont typeface="Wingdings 2" charset="2"/>
              <a:buNone/>
              <a:defRPr sz="19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2pPr>
            <a:lvl3pPr marL="914400" indent="0" algn="ctr" defTabSz="457200" rtl="0" eaLnBrk="1" latinLnBrk="0" hangingPunct="1">
              <a:lnSpc>
                <a:spcPct val="110000"/>
              </a:lnSpc>
              <a:spcBef>
                <a:spcPct val="20000"/>
              </a:spcBef>
              <a:spcAft>
                <a:spcPts val="600"/>
              </a:spcAft>
              <a:buClr>
                <a:schemeClr val="tx2"/>
              </a:buClr>
              <a:buSzPct val="70000"/>
              <a:buFont typeface="Wingdings 2" charset="2"/>
              <a:buNone/>
              <a:defRPr sz="17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3pPr>
            <a:lvl4pPr marL="1371600" indent="0" algn="ctr" defTabSz="457200" rtl="0" eaLnBrk="1" latinLnBrk="0" hangingPunct="1">
              <a:lnSpc>
                <a:spcPct val="110000"/>
              </a:lnSpc>
              <a:spcBef>
                <a:spcPct val="20000"/>
              </a:spcBef>
              <a:spcAft>
                <a:spcPts val="600"/>
              </a:spcAft>
              <a:buClr>
                <a:schemeClr val="tx2"/>
              </a:buClr>
              <a:buSzPct val="70000"/>
              <a:buFont typeface="Wingdings 2" charset="2"/>
              <a:buNone/>
              <a:defRPr sz="15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4pPr>
            <a:lvl5pPr marL="1828800" indent="0" algn="ctr" defTabSz="457200" rtl="0" eaLnBrk="1" latinLnBrk="0" hangingPunct="1">
              <a:lnSpc>
                <a:spcPct val="110000"/>
              </a:lnSpc>
              <a:spcBef>
                <a:spcPct val="20000"/>
              </a:spcBef>
              <a:spcAft>
                <a:spcPts val="600"/>
              </a:spcAft>
              <a:buClr>
                <a:schemeClr val="tx2"/>
              </a:buClr>
              <a:buSzPct val="70000"/>
              <a:buFont typeface="Wingdings 2" charset="2"/>
              <a:buNone/>
              <a:defRPr sz="15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5pPr>
            <a:lvl6pPr marL="22860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6pPr>
            <a:lvl7pPr marL="27432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7pPr>
            <a:lvl8pPr marL="32004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8pPr>
            <a:lvl9pPr marL="36576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9pPr>
          </a:lstStyle>
          <a:p>
            <a:pPr algn="l"/>
            <a:endParaRPr lang="en-US" dirty="0">
              <a:solidFill>
                <a:srgbClr val="EA73A4"/>
              </a:solidFill>
            </a:endParaRPr>
          </a:p>
          <a:p>
            <a:pPr algn="l"/>
            <a:r>
              <a:rPr lang="en-US" dirty="0">
                <a:solidFill>
                  <a:srgbClr val="EA73A4"/>
                </a:solidFill>
              </a:rPr>
              <a:t>Overall, this is a good performance and suggests that the logistic regression model is effective in identifying vials that are likely to fail visual inspection at the wet fill station 3.</a:t>
            </a:r>
          </a:p>
        </p:txBody>
      </p:sp>
      <p:sp>
        <p:nvSpPr>
          <p:cNvPr id="5" name="Subtitle 2">
            <a:extLst>
              <a:ext uri="{FF2B5EF4-FFF2-40B4-BE49-F238E27FC236}">
                <a16:creationId xmlns:a16="http://schemas.microsoft.com/office/drawing/2014/main" id="{14CFA8C1-0DA0-5812-2B11-D59685BDD5A3}"/>
              </a:ext>
            </a:extLst>
          </p:cNvPr>
          <p:cNvSpPr txBox="1">
            <a:spLocks/>
          </p:cNvSpPr>
          <p:nvPr/>
        </p:nvSpPr>
        <p:spPr>
          <a:xfrm>
            <a:off x="6953909" y="2181138"/>
            <a:ext cx="3382831" cy="3565321"/>
          </a:xfrm>
          <a:prstGeom prst="rect">
            <a:avLst/>
          </a:prstGeom>
          <a:effectLst>
            <a:outerShdw blurRad="25400" dir="17880000">
              <a:srgbClr val="000000">
                <a:alpha val="46000"/>
              </a:srgbClr>
            </a:outerShdw>
          </a:effectLst>
        </p:spPr>
        <p:txBody>
          <a:bodyPr vert="horz" lIns="91440" tIns="45720" rIns="91440" bIns="45720" rtlCol="0" anchor="t">
            <a:normAutofit fontScale="92500"/>
          </a:bodyPr>
          <a:lstStyle>
            <a:lvl1pPr marL="0" indent="0" algn="ctr" defTabSz="457200" rtl="0" eaLnBrk="1" latinLnBrk="0" hangingPunct="1">
              <a:lnSpc>
                <a:spcPct val="110000"/>
              </a:lnSpc>
              <a:spcBef>
                <a:spcPct val="20000"/>
              </a:spcBef>
              <a:spcAft>
                <a:spcPts val="600"/>
              </a:spcAft>
              <a:buClr>
                <a:schemeClr val="tx2"/>
              </a:buClr>
              <a:buSzPct val="70000"/>
              <a:buFont typeface="Wingdings 2" charset="2"/>
              <a:buNone/>
              <a:defRPr sz="2100" kern="1200">
                <a:ln>
                  <a:solidFill>
                    <a:schemeClr val="bg1">
                      <a:lumMod val="75000"/>
                      <a:lumOff val="25000"/>
                      <a:alpha val="10000"/>
                    </a:schemeClr>
                  </a:solidFill>
                </a:ln>
                <a:solidFill>
                  <a:schemeClr val="tx1"/>
                </a:solidFill>
                <a:effectLst>
                  <a:outerShdw blurRad="9525" dist="25400" dir="14640000" algn="tl" rotWithShape="0">
                    <a:schemeClr val="bg1">
                      <a:alpha val="30000"/>
                    </a:schemeClr>
                  </a:outerShdw>
                </a:effectLst>
                <a:latin typeface="+mn-lt"/>
                <a:ea typeface="+mn-ea"/>
                <a:cs typeface="+mn-cs"/>
              </a:defRPr>
            </a:lvl1pPr>
            <a:lvl2pPr marL="457200" indent="0" algn="ctr" defTabSz="457200" rtl="0" eaLnBrk="1" latinLnBrk="0" hangingPunct="1">
              <a:lnSpc>
                <a:spcPct val="110000"/>
              </a:lnSpc>
              <a:spcBef>
                <a:spcPct val="20000"/>
              </a:spcBef>
              <a:spcAft>
                <a:spcPts val="600"/>
              </a:spcAft>
              <a:buClr>
                <a:schemeClr val="tx2"/>
              </a:buClr>
              <a:buSzPct val="70000"/>
              <a:buFont typeface="Wingdings 2" charset="2"/>
              <a:buNone/>
              <a:defRPr sz="19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2pPr>
            <a:lvl3pPr marL="914400" indent="0" algn="ctr" defTabSz="457200" rtl="0" eaLnBrk="1" latinLnBrk="0" hangingPunct="1">
              <a:lnSpc>
                <a:spcPct val="110000"/>
              </a:lnSpc>
              <a:spcBef>
                <a:spcPct val="20000"/>
              </a:spcBef>
              <a:spcAft>
                <a:spcPts val="600"/>
              </a:spcAft>
              <a:buClr>
                <a:schemeClr val="tx2"/>
              </a:buClr>
              <a:buSzPct val="70000"/>
              <a:buFont typeface="Wingdings 2" charset="2"/>
              <a:buNone/>
              <a:defRPr sz="17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3pPr>
            <a:lvl4pPr marL="1371600" indent="0" algn="ctr" defTabSz="457200" rtl="0" eaLnBrk="1" latinLnBrk="0" hangingPunct="1">
              <a:lnSpc>
                <a:spcPct val="110000"/>
              </a:lnSpc>
              <a:spcBef>
                <a:spcPct val="20000"/>
              </a:spcBef>
              <a:spcAft>
                <a:spcPts val="600"/>
              </a:spcAft>
              <a:buClr>
                <a:schemeClr val="tx2"/>
              </a:buClr>
              <a:buSzPct val="70000"/>
              <a:buFont typeface="Wingdings 2" charset="2"/>
              <a:buNone/>
              <a:defRPr sz="15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4pPr>
            <a:lvl5pPr marL="1828800" indent="0" algn="ctr" defTabSz="457200" rtl="0" eaLnBrk="1" latinLnBrk="0" hangingPunct="1">
              <a:lnSpc>
                <a:spcPct val="110000"/>
              </a:lnSpc>
              <a:spcBef>
                <a:spcPct val="20000"/>
              </a:spcBef>
              <a:spcAft>
                <a:spcPts val="600"/>
              </a:spcAft>
              <a:buClr>
                <a:schemeClr val="tx2"/>
              </a:buClr>
              <a:buSzPct val="70000"/>
              <a:buFont typeface="Wingdings 2" charset="2"/>
              <a:buNone/>
              <a:defRPr sz="15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5pPr>
            <a:lvl6pPr marL="22860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6pPr>
            <a:lvl7pPr marL="27432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7pPr>
            <a:lvl8pPr marL="32004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8pPr>
            <a:lvl9pPr marL="36576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9pPr>
          </a:lstStyle>
          <a:p>
            <a:pPr algn="l"/>
            <a:r>
              <a:rPr lang="en-US" dirty="0">
                <a:solidFill>
                  <a:srgbClr val="EA73A4"/>
                </a:solidFill>
              </a:rPr>
              <a:t>This means that the model correctly identified 28 vials that failed visual inspection and 74 that passed, while misclassifying only one vial that passed as a failure. The absence of false negatives in this matrix indicates that the model did not miss any vials that actually failed visual inspection.</a:t>
            </a:r>
          </a:p>
          <a:p>
            <a:pPr algn="l"/>
            <a:endParaRPr lang="en-US" dirty="0">
              <a:solidFill>
                <a:srgbClr val="EA73A4"/>
              </a:solidFill>
            </a:endParaRPr>
          </a:p>
        </p:txBody>
      </p:sp>
    </p:spTree>
    <p:extLst>
      <p:ext uri="{BB962C8B-B14F-4D97-AF65-F5344CB8AC3E}">
        <p14:creationId xmlns:p14="http://schemas.microsoft.com/office/powerpoint/2010/main" val="2367094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D32A07D-C646-4CC0-BA93-76707E7072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745588" y="365759"/>
            <a:ext cx="8070189" cy="1244991"/>
          </a:xfrm>
        </p:spPr>
        <p:txBody>
          <a:bodyPr>
            <a:normAutofit/>
          </a:bodyPr>
          <a:lstStyle/>
          <a:p>
            <a:pPr algn="l"/>
            <a:r>
              <a:rPr lang="en-US" sz="4200" dirty="0">
                <a:ln>
                  <a:solidFill>
                    <a:srgbClr val="000000">
                      <a:lumMod val="75000"/>
                      <a:lumOff val="25000"/>
                      <a:alpha val="10000"/>
                    </a:srgbClr>
                  </a:solidFill>
                </a:ln>
                <a:effectLst>
                  <a:outerShdw blurRad="9525" dist="25400" dir="14640000" algn="tl" rotWithShape="0">
                    <a:srgbClr val="000000">
                      <a:alpha val="30000"/>
                    </a:srgbClr>
                  </a:outerShdw>
                </a:effectLst>
                <a:ea typeface="+mj-lt"/>
                <a:cs typeface="+mj-lt"/>
              </a:rPr>
              <a:t>ROC Curve for Logistic regression of wet fill station 3 failure rate</a:t>
            </a:r>
            <a:endParaRPr lang="en-US" dirty="0"/>
          </a:p>
        </p:txBody>
      </p:sp>
      <p:pic>
        <p:nvPicPr>
          <p:cNvPr id="6" name="Picture 5" descr="Chart, line chart&#10;&#10;Description automatically generated">
            <a:extLst>
              <a:ext uri="{FF2B5EF4-FFF2-40B4-BE49-F238E27FC236}">
                <a16:creationId xmlns:a16="http://schemas.microsoft.com/office/drawing/2014/main" id="{3CFA5AC9-F110-120D-6CCF-D0351E0543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6000" y="2236762"/>
            <a:ext cx="3935437" cy="3935437"/>
          </a:xfrm>
          <a:prstGeom prst="rect">
            <a:avLst/>
          </a:prstGeom>
        </p:spPr>
      </p:pic>
      <p:sp>
        <p:nvSpPr>
          <p:cNvPr id="3" name="TextBox 2">
            <a:extLst>
              <a:ext uri="{FF2B5EF4-FFF2-40B4-BE49-F238E27FC236}">
                <a16:creationId xmlns:a16="http://schemas.microsoft.com/office/drawing/2014/main" id="{6DF4CDD6-5052-5324-D947-210E2C0546B2}"/>
              </a:ext>
            </a:extLst>
          </p:cNvPr>
          <p:cNvSpPr txBox="1"/>
          <p:nvPr/>
        </p:nvSpPr>
        <p:spPr>
          <a:xfrm>
            <a:off x="5100506" y="2202109"/>
            <a:ext cx="6040074" cy="1754326"/>
          </a:xfrm>
          <a:prstGeom prst="rect">
            <a:avLst/>
          </a:prstGeom>
          <a:noFill/>
        </p:spPr>
        <p:txBody>
          <a:bodyPr wrap="square" rtlCol="0">
            <a:spAutoFit/>
          </a:bodyPr>
          <a:lstStyle/>
          <a:p>
            <a:r>
              <a:rPr lang="en-US" b="0" i="0" dirty="0">
                <a:solidFill>
                  <a:srgbClr val="D1D5DB"/>
                </a:solidFill>
                <a:effectLst/>
                <a:latin typeface="Söhne"/>
              </a:rPr>
              <a:t>This ROC curve is plotted along with a 50% diagonal line, which represents the performance of a random classifier. If the ROC curve was below the diagonal line, it indicates a poor model performance. If the ROC curve is above the diagonal line, it means that the model performs better than a random classifier.</a:t>
            </a:r>
            <a:endParaRPr lang="en-US" dirty="0"/>
          </a:p>
        </p:txBody>
      </p:sp>
    </p:spTree>
    <p:extLst>
      <p:ext uri="{BB962C8B-B14F-4D97-AF65-F5344CB8AC3E}">
        <p14:creationId xmlns:p14="http://schemas.microsoft.com/office/powerpoint/2010/main" val="39729970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D32A07D-C646-4CC0-BA93-76707E7072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1143904" y="234892"/>
            <a:ext cx="5718289" cy="717258"/>
          </a:xfrm>
        </p:spPr>
        <p:txBody>
          <a:bodyPr>
            <a:normAutofit/>
          </a:bodyPr>
          <a:lstStyle/>
          <a:p>
            <a:pPr algn="l"/>
            <a:r>
              <a:rPr lang="en-US" sz="4200" dirty="0">
                <a:ln>
                  <a:solidFill>
                    <a:srgbClr val="000000">
                      <a:lumMod val="75000"/>
                      <a:lumOff val="25000"/>
                      <a:alpha val="10000"/>
                    </a:srgbClr>
                  </a:solidFill>
                </a:ln>
                <a:effectLst>
                  <a:outerShdw blurRad="9525" dist="25400" dir="14640000" algn="tl" rotWithShape="0">
                    <a:srgbClr val="000000">
                      <a:alpha val="30000"/>
                    </a:srgbClr>
                  </a:outerShdw>
                </a:effectLst>
                <a:ea typeface="+mj-lt"/>
                <a:cs typeface="+mj-lt"/>
              </a:rPr>
              <a:t>Summary and conclusions</a:t>
            </a:r>
            <a:endParaRPr lang="en-US" dirty="0"/>
          </a:p>
        </p:txBody>
      </p:sp>
      <p:sp>
        <p:nvSpPr>
          <p:cNvPr id="3" name="Subtitle 2"/>
          <p:cNvSpPr>
            <a:spLocks noGrp="1"/>
          </p:cNvSpPr>
          <p:nvPr>
            <p:ph type="subTitle" idx="1"/>
          </p:nvPr>
        </p:nvSpPr>
        <p:spPr>
          <a:xfrm>
            <a:off x="6445905" y="999262"/>
            <a:ext cx="4958928" cy="2912271"/>
          </a:xfrm>
        </p:spPr>
        <p:txBody>
          <a:bodyPr>
            <a:normAutofit/>
          </a:bodyPr>
          <a:lstStyle/>
          <a:p>
            <a:pPr algn="l"/>
            <a:r>
              <a:rPr lang="en-US" b="0" i="0" dirty="0">
                <a:solidFill>
                  <a:srgbClr val="D1D5DB"/>
                </a:solidFill>
                <a:effectLst/>
                <a:latin typeface="Söhne"/>
              </a:rPr>
              <a:t>The confusion matrix showed that the model correctly predicted 98% of the negative outcomes (no failure) and 30% of the positive outcomes (failure). The ROC curve showed that the model's performance was above chance, but it could be improved with a higher true positive rate at low false positive rates</a:t>
            </a:r>
            <a:endParaRPr lang="en-US" dirty="0">
              <a:solidFill>
                <a:srgbClr val="EA73A4"/>
              </a:solidFill>
            </a:endParaRPr>
          </a:p>
        </p:txBody>
      </p:sp>
      <p:pic>
        <p:nvPicPr>
          <p:cNvPr id="5" name="Picture 4">
            <a:extLst>
              <a:ext uri="{FF2B5EF4-FFF2-40B4-BE49-F238E27FC236}">
                <a16:creationId xmlns:a16="http://schemas.microsoft.com/office/drawing/2014/main" id="{A0227A1C-FD3A-1E07-D6B5-573A9F64851B}"/>
              </a:ext>
            </a:extLst>
          </p:cNvPr>
          <p:cNvPicPr>
            <a:picLocks noChangeAspect="1"/>
          </p:cNvPicPr>
          <p:nvPr/>
        </p:nvPicPr>
        <p:blipFill>
          <a:blip r:embed="rId3"/>
          <a:stretch>
            <a:fillRect/>
          </a:stretch>
        </p:blipFill>
        <p:spPr>
          <a:xfrm>
            <a:off x="661624" y="999263"/>
            <a:ext cx="5654530" cy="4138019"/>
          </a:xfrm>
          <a:prstGeom prst="rect">
            <a:avLst/>
          </a:prstGeom>
        </p:spPr>
      </p:pic>
      <p:sp>
        <p:nvSpPr>
          <p:cNvPr id="6" name="Subtitle 2">
            <a:extLst>
              <a:ext uri="{FF2B5EF4-FFF2-40B4-BE49-F238E27FC236}">
                <a16:creationId xmlns:a16="http://schemas.microsoft.com/office/drawing/2014/main" id="{CC86C333-EB5F-594B-06E5-5E5A7AC67F40}"/>
              </a:ext>
            </a:extLst>
          </p:cNvPr>
          <p:cNvSpPr txBox="1">
            <a:spLocks/>
          </p:cNvSpPr>
          <p:nvPr/>
        </p:nvSpPr>
        <p:spPr>
          <a:xfrm>
            <a:off x="8246223" y="3911534"/>
            <a:ext cx="3382831" cy="2383108"/>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0" indent="0" algn="ctr" defTabSz="457200" rtl="0" eaLnBrk="1" latinLnBrk="0" hangingPunct="1">
              <a:lnSpc>
                <a:spcPct val="110000"/>
              </a:lnSpc>
              <a:spcBef>
                <a:spcPct val="20000"/>
              </a:spcBef>
              <a:spcAft>
                <a:spcPts val="600"/>
              </a:spcAft>
              <a:buClr>
                <a:schemeClr val="tx2"/>
              </a:buClr>
              <a:buSzPct val="70000"/>
              <a:buFont typeface="Wingdings 2" charset="2"/>
              <a:buNone/>
              <a:defRPr sz="2100" kern="1200">
                <a:ln>
                  <a:solidFill>
                    <a:schemeClr val="bg1">
                      <a:lumMod val="75000"/>
                      <a:lumOff val="25000"/>
                      <a:alpha val="10000"/>
                    </a:schemeClr>
                  </a:solidFill>
                </a:ln>
                <a:solidFill>
                  <a:schemeClr val="tx1"/>
                </a:solidFill>
                <a:effectLst>
                  <a:outerShdw blurRad="9525" dist="25400" dir="14640000" algn="tl" rotWithShape="0">
                    <a:schemeClr val="bg1">
                      <a:alpha val="30000"/>
                    </a:schemeClr>
                  </a:outerShdw>
                </a:effectLst>
                <a:latin typeface="+mn-lt"/>
                <a:ea typeface="+mn-ea"/>
                <a:cs typeface="+mn-cs"/>
              </a:defRPr>
            </a:lvl1pPr>
            <a:lvl2pPr marL="457200" indent="0" algn="ctr" defTabSz="457200" rtl="0" eaLnBrk="1" latinLnBrk="0" hangingPunct="1">
              <a:lnSpc>
                <a:spcPct val="110000"/>
              </a:lnSpc>
              <a:spcBef>
                <a:spcPct val="20000"/>
              </a:spcBef>
              <a:spcAft>
                <a:spcPts val="600"/>
              </a:spcAft>
              <a:buClr>
                <a:schemeClr val="tx2"/>
              </a:buClr>
              <a:buSzPct val="70000"/>
              <a:buFont typeface="Wingdings 2" charset="2"/>
              <a:buNone/>
              <a:defRPr sz="19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2pPr>
            <a:lvl3pPr marL="914400" indent="0" algn="ctr" defTabSz="457200" rtl="0" eaLnBrk="1" latinLnBrk="0" hangingPunct="1">
              <a:lnSpc>
                <a:spcPct val="110000"/>
              </a:lnSpc>
              <a:spcBef>
                <a:spcPct val="20000"/>
              </a:spcBef>
              <a:spcAft>
                <a:spcPts val="600"/>
              </a:spcAft>
              <a:buClr>
                <a:schemeClr val="tx2"/>
              </a:buClr>
              <a:buSzPct val="70000"/>
              <a:buFont typeface="Wingdings 2" charset="2"/>
              <a:buNone/>
              <a:defRPr sz="17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3pPr>
            <a:lvl4pPr marL="1371600" indent="0" algn="ctr" defTabSz="457200" rtl="0" eaLnBrk="1" latinLnBrk="0" hangingPunct="1">
              <a:lnSpc>
                <a:spcPct val="110000"/>
              </a:lnSpc>
              <a:spcBef>
                <a:spcPct val="20000"/>
              </a:spcBef>
              <a:spcAft>
                <a:spcPts val="600"/>
              </a:spcAft>
              <a:buClr>
                <a:schemeClr val="tx2"/>
              </a:buClr>
              <a:buSzPct val="70000"/>
              <a:buFont typeface="Wingdings 2" charset="2"/>
              <a:buNone/>
              <a:defRPr sz="15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4pPr>
            <a:lvl5pPr marL="1828800" indent="0" algn="ctr" defTabSz="457200" rtl="0" eaLnBrk="1" latinLnBrk="0" hangingPunct="1">
              <a:lnSpc>
                <a:spcPct val="110000"/>
              </a:lnSpc>
              <a:spcBef>
                <a:spcPct val="20000"/>
              </a:spcBef>
              <a:spcAft>
                <a:spcPts val="600"/>
              </a:spcAft>
              <a:buClr>
                <a:schemeClr val="tx2"/>
              </a:buClr>
              <a:buSzPct val="70000"/>
              <a:buFont typeface="Wingdings 2" charset="2"/>
              <a:buNone/>
              <a:defRPr sz="15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5pPr>
            <a:lvl6pPr marL="22860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6pPr>
            <a:lvl7pPr marL="27432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7pPr>
            <a:lvl8pPr marL="32004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8pPr>
            <a:lvl9pPr marL="36576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9pPr>
          </a:lstStyle>
          <a:p>
            <a:pPr algn="l"/>
            <a:r>
              <a:rPr lang="en-US" b="0" i="0" dirty="0">
                <a:solidFill>
                  <a:srgbClr val="D1D5DB"/>
                </a:solidFill>
                <a:effectLst/>
                <a:latin typeface="Söhne"/>
              </a:rPr>
              <a:t>In conclusion, this logistic regression model provided a moderate level of accuracy in predicting the outcomes of visual inspections of liquid fill vials</a:t>
            </a:r>
            <a:endParaRPr lang="en-US" dirty="0">
              <a:solidFill>
                <a:srgbClr val="EA73A4"/>
              </a:solidFill>
            </a:endParaRPr>
          </a:p>
        </p:txBody>
      </p:sp>
      <p:sp>
        <p:nvSpPr>
          <p:cNvPr id="7" name="Subtitle 2">
            <a:extLst>
              <a:ext uri="{FF2B5EF4-FFF2-40B4-BE49-F238E27FC236}">
                <a16:creationId xmlns:a16="http://schemas.microsoft.com/office/drawing/2014/main" id="{1E85D7FC-A7EA-A5DA-4698-F7D774F89A3D}"/>
              </a:ext>
            </a:extLst>
          </p:cNvPr>
          <p:cNvSpPr txBox="1">
            <a:spLocks/>
          </p:cNvSpPr>
          <p:nvPr/>
        </p:nvSpPr>
        <p:spPr>
          <a:xfrm>
            <a:off x="531509" y="5448332"/>
            <a:ext cx="7605812" cy="910523"/>
          </a:xfrm>
          <a:prstGeom prst="rect">
            <a:avLst/>
          </a:prstGeom>
          <a:effectLst>
            <a:outerShdw blurRad="25400" dir="17880000">
              <a:srgbClr val="000000">
                <a:alpha val="46000"/>
              </a:srgbClr>
            </a:outerShdw>
          </a:effectLst>
        </p:spPr>
        <p:txBody>
          <a:bodyPr vert="horz" lIns="91440" tIns="45720" rIns="91440" bIns="45720" rtlCol="0" anchor="t">
            <a:normAutofit fontScale="85000" lnSpcReduction="20000"/>
          </a:bodyPr>
          <a:lstStyle>
            <a:lvl1pPr marL="0" indent="0" algn="ctr" defTabSz="457200" rtl="0" eaLnBrk="1" latinLnBrk="0" hangingPunct="1">
              <a:lnSpc>
                <a:spcPct val="110000"/>
              </a:lnSpc>
              <a:spcBef>
                <a:spcPct val="20000"/>
              </a:spcBef>
              <a:spcAft>
                <a:spcPts val="600"/>
              </a:spcAft>
              <a:buClr>
                <a:schemeClr val="tx2"/>
              </a:buClr>
              <a:buSzPct val="70000"/>
              <a:buFont typeface="Wingdings 2" charset="2"/>
              <a:buNone/>
              <a:defRPr sz="2100" kern="1200">
                <a:ln>
                  <a:solidFill>
                    <a:schemeClr val="bg1">
                      <a:lumMod val="75000"/>
                      <a:lumOff val="25000"/>
                      <a:alpha val="10000"/>
                    </a:schemeClr>
                  </a:solidFill>
                </a:ln>
                <a:solidFill>
                  <a:schemeClr val="tx1"/>
                </a:solidFill>
                <a:effectLst>
                  <a:outerShdw blurRad="9525" dist="25400" dir="14640000" algn="tl" rotWithShape="0">
                    <a:schemeClr val="bg1">
                      <a:alpha val="30000"/>
                    </a:schemeClr>
                  </a:outerShdw>
                </a:effectLst>
                <a:latin typeface="+mn-lt"/>
                <a:ea typeface="+mn-ea"/>
                <a:cs typeface="+mn-cs"/>
              </a:defRPr>
            </a:lvl1pPr>
            <a:lvl2pPr marL="457200" indent="0" algn="ctr" defTabSz="457200" rtl="0" eaLnBrk="1" latinLnBrk="0" hangingPunct="1">
              <a:lnSpc>
                <a:spcPct val="110000"/>
              </a:lnSpc>
              <a:spcBef>
                <a:spcPct val="20000"/>
              </a:spcBef>
              <a:spcAft>
                <a:spcPts val="600"/>
              </a:spcAft>
              <a:buClr>
                <a:schemeClr val="tx2"/>
              </a:buClr>
              <a:buSzPct val="70000"/>
              <a:buFont typeface="Wingdings 2" charset="2"/>
              <a:buNone/>
              <a:defRPr sz="19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2pPr>
            <a:lvl3pPr marL="914400" indent="0" algn="ctr" defTabSz="457200" rtl="0" eaLnBrk="1" latinLnBrk="0" hangingPunct="1">
              <a:lnSpc>
                <a:spcPct val="110000"/>
              </a:lnSpc>
              <a:spcBef>
                <a:spcPct val="20000"/>
              </a:spcBef>
              <a:spcAft>
                <a:spcPts val="600"/>
              </a:spcAft>
              <a:buClr>
                <a:schemeClr val="tx2"/>
              </a:buClr>
              <a:buSzPct val="70000"/>
              <a:buFont typeface="Wingdings 2" charset="2"/>
              <a:buNone/>
              <a:defRPr sz="17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3pPr>
            <a:lvl4pPr marL="1371600" indent="0" algn="ctr" defTabSz="457200" rtl="0" eaLnBrk="1" latinLnBrk="0" hangingPunct="1">
              <a:lnSpc>
                <a:spcPct val="110000"/>
              </a:lnSpc>
              <a:spcBef>
                <a:spcPct val="20000"/>
              </a:spcBef>
              <a:spcAft>
                <a:spcPts val="600"/>
              </a:spcAft>
              <a:buClr>
                <a:schemeClr val="tx2"/>
              </a:buClr>
              <a:buSzPct val="70000"/>
              <a:buFont typeface="Wingdings 2" charset="2"/>
              <a:buNone/>
              <a:defRPr sz="15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4pPr>
            <a:lvl5pPr marL="1828800" indent="0" algn="ctr" defTabSz="457200" rtl="0" eaLnBrk="1" latinLnBrk="0" hangingPunct="1">
              <a:lnSpc>
                <a:spcPct val="110000"/>
              </a:lnSpc>
              <a:spcBef>
                <a:spcPct val="20000"/>
              </a:spcBef>
              <a:spcAft>
                <a:spcPts val="600"/>
              </a:spcAft>
              <a:buClr>
                <a:schemeClr val="tx2"/>
              </a:buClr>
              <a:buSzPct val="70000"/>
              <a:buFont typeface="Wingdings 2" charset="2"/>
              <a:buNone/>
              <a:defRPr sz="15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5pPr>
            <a:lvl6pPr marL="22860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6pPr>
            <a:lvl7pPr marL="27432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7pPr>
            <a:lvl8pPr marL="32004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8pPr>
            <a:lvl9pPr marL="36576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9pPr>
          </a:lstStyle>
          <a:p>
            <a:pPr algn="l"/>
            <a:r>
              <a:rPr lang="en-US" b="0" i="0" dirty="0">
                <a:solidFill>
                  <a:srgbClr val="D1D5DB"/>
                </a:solidFill>
                <a:effectLst/>
                <a:latin typeface="Söhne"/>
              </a:rPr>
              <a:t>The results suggest that the model could benefit from additional variables or more sophisticated machine learning methods. Further analysis is necessary to improve the model's performance and optimize the inspection process.</a:t>
            </a:r>
            <a:endParaRPr lang="en-US" dirty="0">
              <a:solidFill>
                <a:srgbClr val="EA73A4"/>
              </a:solidFill>
            </a:endParaRPr>
          </a:p>
        </p:txBody>
      </p:sp>
    </p:spTree>
    <p:extLst>
      <p:ext uri="{BB962C8B-B14F-4D97-AF65-F5344CB8AC3E}">
        <p14:creationId xmlns:p14="http://schemas.microsoft.com/office/powerpoint/2010/main" val="24239237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D7A9AA5A-F6B5-4D1A-9F8C-0B6D0D928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913795" y="609600"/>
            <a:ext cx="4613245" cy="1257300"/>
          </a:xfrm>
        </p:spPr>
        <p:txBody>
          <a:bodyPr vert="horz" lIns="91440" tIns="45720" rIns="91440" bIns="45720" rtlCol="0" anchor="ctr">
            <a:normAutofit/>
          </a:bodyPr>
          <a:lstStyle/>
          <a:p>
            <a:r>
              <a:rPr lang="en-US" sz="4000">
                <a:cs typeface="+mj-lt"/>
              </a:rPr>
              <a:t>As businesspeople we knew this.</a:t>
            </a:r>
            <a:endParaRPr lang="en-US" sz="4000"/>
          </a:p>
        </p:txBody>
      </p:sp>
      <p:pic>
        <p:nvPicPr>
          <p:cNvPr id="16" name="Picture 15">
            <a:extLst>
              <a:ext uri="{FF2B5EF4-FFF2-40B4-BE49-F238E27FC236}">
                <a16:creationId xmlns:a16="http://schemas.microsoft.com/office/drawing/2014/main" id="{C115FFBB-C8EA-4BA2-A5DD-FE37795051B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914400" y="1998132"/>
            <a:ext cx="4333632" cy="3521077"/>
          </a:xfrm>
          <a:prstGeom prst="rect">
            <a:avLst/>
          </a:prstGeom>
        </p:spPr>
      </p:pic>
      <p:pic>
        <p:nvPicPr>
          <p:cNvPr id="5" name="Picture 4">
            <a:extLst>
              <a:ext uri="{FF2B5EF4-FFF2-40B4-BE49-F238E27FC236}">
                <a16:creationId xmlns:a16="http://schemas.microsoft.com/office/drawing/2014/main" id="{3535A625-B3DA-CE69-C81A-F4EC7D531694}"/>
              </a:ext>
            </a:extLst>
          </p:cNvPr>
          <p:cNvPicPr>
            <a:picLocks noChangeAspect="1"/>
          </p:cNvPicPr>
          <p:nvPr/>
        </p:nvPicPr>
        <p:blipFill>
          <a:blip r:embed="rId4"/>
          <a:stretch>
            <a:fillRect/>
          </a:stretch>
        </p:blipFill>
        <p:spPr>
          <a:xfrm>
            <a:off x="6857458" y="0"/>
            <a:ext cx="5254722" cy="6858000"/>
          </a:xfrm>
          <a:prstGeom prst="rect">
            <a:avLst/>
          </a:prstGeom>
        </p:spPr>
      </p:pic>
      <p:pic>
        <p:nvPicPr>
          <p:cNvPr id="1028" name="Picture 4" descr="Photo">
            <a:extLst>
              <a:ext uri="{FF2B5EF4-FFF2-40B4-BE49-F238E27FC236}">
                <a16:creationId xmlns:a16="http://schemas.microsoft.com/office/drawing/2014/main" id="{6179C7B3-B219-BD68-34B2-6E6D1E46C24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1133" y="1866900"/>
            <a:ext cx="5238568" cy="39289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93835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D32A07D-C646-4CC0-BA93-76707E7072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7947377" y="835383"/>
            <a:ext cx="3382832" cy="3102135"/>
          </a:xfrm>
        </p:spPr>
        <p:txBody>
          <a:bodyPr>
            <a:noAutofit/>
          </a:bodyPr>
          <a:lstStyle/>
          <a:p>
            <a:pPr algn="l"/>
            <a:r>
              <a:rPr lang="en-US" sz="2400" b="0" i="0">
                <a:solidFill>
                  <a:srgbClr val="D1D5DB"/>
                </a:solidFill>
                <a:effectLst/>
                <a:latin typeface="Söhne"/>
              </a:rPr>
              <a:t>A machine AI model is a computer program or algorithm that uses statistical and mathematical techniques to analyze and learn from data and can make predictions or decisions based on that analysis.</a:t>
            </a:r>
            <a:endParaRPr lang="en-US" sz="2400"/>
          </a:p>
        </p:txBody>
      </p:sp>
      <p:pic>
        <p:nvPicPr>
          <p:cNvPr id="11" name="Picture 10" descr="A picture containing indoor, toilet&#10;&#10;Description automatically generated">
            <a:extLst>
              <a:ext uri="{FF2B5EF4-FFF2-40B4-BE49-F238E27FC236}">
                <a16:creationId xmlns:a16="http://schemas.microsoft.com/office/drawing/2014/main" id="{7D951522-3C98-1A6F-81B7-1B79B139D42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7680" y="919480"/>
            <a:ext cx="6692053" cy="5019040"/>
          </a:xfrm>
          <a:prstGeom prst="rect">
            <a:avLst/>
          </a:prstGeom>
        </p:spPr>
      </p:pic>
      <p:sp>
        <p:nvSpPr>
          <p:cNvPr id="13" name="Subtitle 12">
            <a:extLst>
              <a:ext uri="{FF2B5EF4-FFF2-40B4-BE49-F238E27FC236}">
                <a16:creationId xmlns:a16="http://schemas.microsoft.com/office/drawing/2014/main" id="{1E2705A3-54CC-010B-A588-600472BA1E92}"/>
              </a:ext>
            </a:extLst>
          </p:cNvPr>
          <p:cNvSpPr>
            <a:spLocks noGrp="1"/>
          </p:cNvSpPr>
          <p:nvPr>
            <p:ph type="subTitle" idx="1"/>
          </p:nvPr>
        </p:nvSpPr>
        <p:spPr>
          <a:xfrm>
            <a:off x="487680" y="136209"/>
            <a:ext cx="9440034" cy="1049867"/>
          </a:xfrm>
        </p:spPr>
        <p:txBody>
          <a:bodyPr/>
          <a:lstStyle/>
          <a:p>
            <a:r>
              <a:rPr lang="en-US" b="0" i="0">
                <a:solidFill>
                  <a:srgbClr val="D1D5DB"/>
                </a:solidFill>
                <a:effectLst/>
                <a:latin typeface="Söhne"/>
              </a:rPr>
              <a:t>What is a machine AI model</a:t>
            </a:r>
            <a:endParaRPr lang="en-US"/>
          </a:p>
        </p:txBody>
      </p:sp>
    </p:spTree>
    <p:extLst>
      <p:ext uri="{BB962C8B-B14F-4D97-AF65-F5344CB8AC3E}">
        <p14:creationId xmlns:p14="http://schemas.microsoft.com/office/powerpoint/2010/main" val="39302299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D32A07D-C646-4CC0-BA93-76707E7072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6932004" y="1093649"/>
            <a:ext cx="3382832" cy="2214432"/>
          </a:xfrm>
        </p:spPr>
        <p:txBody>
          <a:bodyPr>
            <a:noAutofit/>
          </a:bodyPr>
          <a:lstStyle/>
          <a:p>
            <a:pPr algn="l"/>
            <a:r>
              <a:rPr lang="en-US" sz="2000" b="0" i="0" dirty="0">
                <a:solidFill>
                  <a:srgbClr val="D1D5DB"/>
                </a:solidFill>
                <a:effectLst/>
                <a:latin typeface="Söhne"/>
              </a:rPr>
              <a:t>Business Idea: We propose a data-driven solution for optimizing product yield and reducing waste in manufacturing through the use of logistic regression models. </a:t>
            </a:r>
            <a:endParaRPr lang="en-US" sz="2000" dirty="0"/>
          </a:p>
        </p:txBody>
      </p:sp>
      <p:sp>
        <p:nvSpPr>
          <p:cNvPr id="13" name="Subtitle 12">
            <a:extLst>
              <a:ext uri="{FF2B5EF4-FFF2-40B4-BE49-F238E27FC236}">
                <a16:creationId xmlns:a16="http://schemas.microsoft.com/office/drawing/2014/main" id="{1E2705A3-54CC-010B-A588-600472BA1E92}"/>
              </a:ext>
            </a:extLst>
          </p:cNvPr>
          <p:cNvSpPr>
            <a:spLocks noGrp="1"/>
          </p:cNvSpPr>
          <p:nvPr>
            <p:ph type="subTitle" idx="1"/>
          </p:nvPr>
        </p:nvSpPr>
        <p:spPr>
          <a:xfrm>
            <a:off x="487680" y="136209"/>
            <a:ext cx="9440034" cy="1049867"/>
          </a:xfrm>
        </p:spPr>
        <p:txBody>
          <a:bodyPr/>
          <a:lstStyle/>
          <a:p>
            <a:r>
              <a:rPr lang="en-US" b="0" i="0" dirty="0">
                <a:solidFill>
                  <a:srgbClr val="D1D5DB"/>
                </a:solidFill>
                <a:effectLst/>
                <a:latin typeface="Söhne"/>
              </a:rPr>
              <a:t>Our </a:t>
            </a:r>
            <a:r>
              <a:rPr lang="en-US" b="1" i="0" u="sng" dirty="0">
                <a:solidFill>
                  <a:srgbClr val="D1D5DB"/>
                </a:solidFill>
                <a:effectLst/>
                <a:latin typeface="Söhne"/>
              </a:rPr>
              <a:t>business idea </a:t>
            </a:r>
            <a:r>
              <a:rPr lang="en-US" b="0" i="0" dirty="0">
                <a:solidFill>
                  <a:srgbClr val="D1D5DB"/>
                </a:solidFill>
                <a:effectLst/>
                <a:latin typeface="Söhne"/>
              </a:rPr>
              <a:t>and </a:t>
            </a:r>
            <a:r>
              <a:rPr lang="en-US" dirty="0">
                <a:solidFill>
                  <a:srgbClr val="D1D5DB"/>
                </a:solidFill>
                <a:effectLst/>
                <a:latin typeface="Söhne"/>
              </a:rPr>
              <a:t>value proposition.</a:t>
            </a:r>
            <a:endParaRPr lang="en-US" dirty="0"/>
          </a:p>
        </p:txBody>
      </p:sp>
      <p:pic>
        <p:nvPicPr>
          <p:cNvPr id="4" name="Picture 3" descr="A picture containing indoor&#10;&#10;Description automatically generated">
            <a:extLst>
              <a:ext uri="{FF2B5EF4-FFF2-40B4-BE49-F238E27FC236}">
                <a16:creationId xmlns:a16="http://schemas.microsoft.com/office/drawing/2014/main" id="{86CF65F4-48E1-2A48-9393-72AEC5373C6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9418" y="1105989"/>
            <a:ext cx="5765464" cy="4324098"/>
          </a:xfrm>
          <a:prstGeom prst="rect">
            <a:avLst/>
          </a:prstGeom>
        </p:spPr>
      </p:pic>
      <p:sp>
        <p:nvSpPr>
          <p:cNvPr id="5" name="Title 1">
            <a:extLst>
              <a:ext uri="{FF2B5EF4-FFF2-40B4-BE49-F238E27FC236}">
                <a16:creationId xmlns:a16="http://schemas.microsoft.com/office/drawing/2014/main" id="{DA28685B-E915-19C2-0D50-E577CA83658B}"/>
              </a:ext>
            </a:extLst>
          </p:cNvPr>
          <p:cNvSpPr txBox="1">
            <a:spLocks/>
          </p:cNvSpPr>
          <p:nvPr/>
        </p:nvSpPr>
        <p:spPr>
          <a:xfrm>
            <a:off x="748469" y="5668718"/>
            <a:ext cx="10202111" cy="839064"/>
          </a:xfrm>
          <a:prstGeom prst="rect">
            <a:avLst/>
          </a:prstGeom>
          <a:effectLst>
            <a:outerShdw blurRad="25400" dir="17880000">
              <a:srgbClr val="000000">
                <a:alpha val="46000"/>
              </a:srgbClr>
            </a:outerShdw>
          </a:effectLst>
        </p:spPr>
        <p:txBody>
          <a:bodyPr vert="horz" lIns="91440" tIns="45720" rIns="91440" bIns="45720" rtlCol="0" anchor="b">
            <a:noAutofit/>
          </a:bodyPr>
          <a:lstStyle>
            <a:lvl1pPr algn="ctr" defTabSz="457200" rtl="0" eaLnBrk="1" latinLnBrk="0" hangingPunct="1">
              <a:lnSpc>
                <a:spcPct val="90000"/>
              </a:lnSpc>
              <a:spcBef>
                <a:spcPct val="0"/>
              </a:spcBef>
              <a:buNone/>
              <a:defRPr sz="5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en-US" sz="2000" dirty="0">
                <a:solidFill>
                  <a:srgbClr val="D1D5DB"/>
                </a:solidFill>
                <a:effectLst/>
                <a:latin typeface="Söhne"/>
              </a:rPr>
              <a:t>This model can then be used in real-time to identify failed products that have a high probability of being salvageable and route them to a rework station.</a:t>
            </a:r>
            <a:endParaRPr lang="en-US" sz="2000" dirty="0"/>
          </a:p>
        </p:txBody>
      </p:sp>
      <p:sp>
        <p:nvSpPr>
          <p:cNvPr id="6" name="Title 1">
            <a:extLst>
              <a:ext uri="{FF2B5EF4-FFF2-40B4-BE49-F238E27FC236}">
                <a16:creationId xmlns:a16="http://schemas.microsoft.com/office/drawing/2014/main" id="{8FD5EEDF-B9A5-CAC2-4E2F-71ADA2E6C9CD}"/>
              </a:ext>
            </a:extLst>
          </p:cNvPr>
          <p:cNvSpPr txBox="1">
            <a:spLocks/>
          </p:cNvSpPr>
          <p:nvPr/>
        </p:nvSpPr>
        <p:spPr>
          <a:xfrm>
            <a:off x="6932004" y="3446709"/>
            <a:ext cx="4445745" cy="1756661"/>
          </a:xfrm>
          <a:prstGeom prst="rect">
            <a:avLst/>
          </a:prstGeom>
          <a:effectLst>
            <a:outerShdw blurRad="25400" dir="17880000">
              <a:srgbClr val="000000">
                <a:alpha val="46000"/>
              </a:srgbClr>
            </a:outerShdw>
          </a:effectLst>
        </p:spPr>
        <p:txBody>
          <a:bodyPr vert="horz" lIns="91440" tIns="45720" rIns="91440" bIns="45720" rtlCol="0" anchor="b">
            <a:noAutofit/>
          </a:bodyPr>
          <a:lstStyle>
            <a:lvl1pPr algn="ctr" defTabSz="457200" rtl="0" eaLnBrk="1" latinLnBrk="0" hangingPunct="1">
              <a:lnSpc>
                <a:spcPct val="90000"/>
              </a:lnSpc>
              <a:spcBef>
                <a:spcPct val="0"/>
              </a:spcBef>
              <a:buNone/>
              <a:defRPr sz="5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en-US" sz="2000" dirty="0">
                <a:solidFill>
                  <a:srgbClr val="D1D5DB"/>
                </a:solidFill>
                <a:effectLst/>
                <a:latin typeface="Söhne"/>
              </a:rPr>
              <a:t>Our solution involves leveraging historical data on product weight, color, and fluid dispensing ratios to train a logistic regression model that can predict the likelihood of a failed product being salvageable through rework. </a:t>
            </a:r>
            <a:endParaRPr lang="en-US" sz="2000" dirty="0"/>
          </a:p>
        </p:txBody>
      </p:sp>
    </p:spTree>
    <p:extLst>
      <p:ext uri="{BB962C8B-B14F-4D97-AF65-F5344CB8AC3E}">
        <p14:creationId xmlns:p14="http://schemas.microsoft.com/office/powerpoint/2010/main" val="2749402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D32A07D-C646-4CC0-BA93-76707E7072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6984303" y="919480"/>
            <a:ext cx="3382832" cy="2402839"/>
          </a:xfrm>
        </p:spPr>
        <p:txBody>
          <a:bodyPr>
            <a:noAutofit/>
          </a:bodyPr>
          <a:lstStyle/>
          <a:p>
            <a:pPr algn="l"/>
            <a:r>
              <a:rPr lang="en-US" sz="1800" b="0" i="0" dirty="0">
                <a:solidFill>
                  <a:srgbClr val="D1D5DB"/>
                </a:solidFill>
                <a:effectLst/>
                <a:latin typeface="Söhne"/>
              </a:rPr>
              <a:t>Value Proposition: Our solution offers a significant advantage to manufacturers by reducing waste also our solution helps manufacturers reduce the number of products that are discarded, leading to lower production costs and increased profitability. </a:t>
            </a:r>
            <a:endParaRPr lang="en-US" sz="1800" dirty="0"/>
          </a:p>
        </p:txBody>
      </p:sp>
      <p:sp>
        <p:nvSpPr>
          <p:cNvPr id="13" name="Subtitle 12">
            <a:extLst>
              <a:ext uri="{FF2B5EF4-FFF2-40B4-BE49-F238E27FC236}">
                <a16:creationId xmlns:a16="http://schemas.microsoft.com/office/drawing/2014/main" id="{1E2705A3-54CC-010B-A588-600472BA1E92}"/>
              </a:ext>
            </a:extLst>
          </p:cNvPr>
          <p:cNvSpPr>
            <a:spLocks noGrp="1"/>
          </p:cNvSpPr>
          <p:nvPr>
            <p:ph type="subTitle" idx="1"/>
          </p:nvPr>
        </p:nvSpPr>
        <p:spPr>
          <a:xfrm>
            <a:off x="487680" y="136209"/>
            <a:ext cx="9440034" cy="1049867"/>
          </a:xfrm>
        </p:spPr>
        <p:txBody>
          <a:bodyPr/>
          <a:lstStyle/>
          <a:p>
            <a:r>
              <a:rPr lang="en-US" b="0" i="0" dirty="0">
                <a:solidFill>
                  <a:srgbClr val="D1D5DB"/>
                </a:solidFill>
                <a:effectLst/>
                <a:latin typeface="Söhne"/>
              </a:rPr>
              <a:t>Our business idea and </a:t>
            </a:r>
            <a:r>
              <a:rPr lang="en-US" b="1" u="sng" dirty="0">
                <a:solidFill>
                  <a:srgbClr val="D1D5DB"/>
                </a:solidFill>
                <a:effectLst/>
                <a:latin typeface="Söhne"/>
              </a:rPr>
              <a:t>value proposition</a:t>
            </a:r>
            <a:r>
              <a:rPr lang="en-US" dirty="0">
                <a:solidFill>
                  <a:srgbClr val="D1D5DB"/>
                </a:solidFill>
                <a:effectLst/>
                <a:latin typeface="Söhne"/>
              </a:rPr>
              <a:t>.</a:t>
            </a:r>
            <a:endParaRPr lang="en-US" dirty="0"/>
          </a:p>
        </p:txBody>
      </p:sp>
      <p:pic>
        <p:nvPicPr>
          <p:cNvPr id="4" name="Picture 3" descr="A picture containing text, indoor, toy&#10;&#10;Description automatically generated">
            <a:extLst>
              <a:ext uri="{FF2B5EF4-FFF2-40B4-BE49-F238E27FC236}">
                <a16:creationId xmlns:a16="http://schemas.microsoft.com/office/drawing/2014/main" id="{F597933A-BD2A-6777-15ED-26E229144A2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7330" y="919480"/>
            <a:ext cx="5987552" cy="4490664"/>
          </a:xfrm>
          <a:prstGeom prst="rect">
            <a:avLst/>
          </a:prstGeom>
        </p:spPr>
      </p:pic>
      <p:sp>
        <p:nvSpPr>
          <p:cNvPr id="5" name="Title 1">
            <a:extLst>
              <a:ext uri="{FF2B5EF4-FFF2-40B4-BE49-F238E27FC236}">
                <a16:creationId xmlns:a16="http://schemas.microsoft.com/office/drawing/2014/main" id="{165C3943-70F2-86C4-4915-52DF6C93F539}"/>
              </a:ext>
            </a:extLst>
          </p:cNvPr>
          <p:cNvSpPr txBox="1">
            <a:spLocks/>
          </p:cNvSpPr>
          <p:nvPr/>
        </p:nvSpPr>
        <p:spPr>
          <a:xfrm>
            <a:off x="6984303" y="3709850"/>
            <a:ext cx="3382832" cy="2629263"/>
          </a:xfrm>
          <a:prstGeom prst="rect">
            <a:avLst/>
          </a:prstGeom>
          <a:effectLst>
            <a:outerShdw blurRad="25400" dir="17880000">
              <a:srgbClr val="000000">
                <a:alpha val="46000"/>
              </a:srgbClr>
            </a:outerShdw>
          </a:effectLst>
        </p:spPr>
        <p:txBody>
          <a:bodyPr vert="horz" lIns="91440" tIns="45720" rIns="91440" bIns="45720" rtlCol="0" anchor="b">
            <a:noAutofit/>
          </a:bodyPr>
          <a:lstStyle>
            <a:lvl1pPr algn="ctr" defTabSz="457200" rtl="0" eaLnBrk="1" latinLnBrk="0" hangingPunct="1">
              <a:lnSpc>
                <a:spcPct val="90000"/>
              </a:lnSpc>
              <a:spcBef>
                <a:spcPct val="0"/>
              </a:spcBef>
              <a:buNone/>
              <a:defRPr sz="5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en-US" sz="1800" dirty="0">
                <a:solidFill>
                  <a:srgbClr val="D1D5DB"/>
                </a:solidFill>
                <a:effectLst/>
                <a:latin typeface="Söhne"/>
              </a:rPr>
              <a:t>Our solution is highly customizable, and we can work with manufacturers to tailor the AI models to their specific needs. With our solution, manufacturers can optimize their production processes and improve their bottom line, while also contributing to a more sustainable future.</a:t>
            </a:r>
            <a:endParaRPr lang="en-US" sz="1800" dirty="0"/>
          </a:p>
        </p:txBody>
      </p:sp>
      <p:sp>
        <p:nvSpPr>
          <p:cNvPr id="6" name="Title 1">
            <a:extLst>
              <a:ext uri="{FF2B5EF4-FFF2-40B4-BE49-F238E27FC236}">
                <a16:creationId xmlns:a16="http://schemas.microsoft.com/office/drawing/2014/main" id="{321A698C-8E85-1B32-F223-6CB82A6CCB4B}"/>
              </a:ext>
            </a:extLst>
          </p:cNvPr>
          <p:cNvSpPr txBox="1">
            <a:spLocks/>
          </p:cNvSpPr>
          <p:nvPr/>
        </p:nvSpPr>
        <p:spPr>
          <a:xfrm>
            <a:off x="594546" y="5630091"/>
            <a:ext cx="5913120" cy="911303"/>
          </a:xfrm>
          <a:prstGeom prst="rect">
            <a:avLst/>
          </a:prstGeom>
          <a:effectLst>
            <a:outerShdw blurRad="25400" dir="17880000">
              <a:srgbClr val="000000">
                <a:alpha val="46000"/>
              </a:srgbClr>
            </a:outerShdw>
          </a:effectLst>
        </p:spPr>
        <p:txBody>
          <a:bodyPr vert="horz" lIns="91440" tIns="45720" rIns="91440" bIns="45720" rtlCol="0" anchor="b">
            <a:noAutofit/>
          </a:bodyPr>
          <a:lstStyle>
            <a:lvl1pPr algn="ctr" defTabSz="457200" rtl="0" eaLnBrk="1" latinLnBrk="0" hangingPunct="1">
              <a:lnSpc>
                <a:spcPct val="90000"/>
              </a:lnSpc>
              <a:spcBef>
                <a:spcPct val="0"/>
              </a:spcBef>
              <a:buNone/>
              <a:defRPr sz="5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en-US" sz="1800" dirty="0">
                <a:solidFill>
                  <a:srgbClr val="D1D5DB"/>
                </a:solidFill>
                <a:effectLst/>
                <a:latin typeface="Söhne"/>
              </a:rPr>
              <a:t>With our solution, manufacturers can optimize their production processes and improve their bottom line, while also contributing to a more sustainable future.</a:t>
            </a:r>
            <a:endParaRPr lang="en-US" sz="1800" dirty="0"/>
          </a:p>
        </p:txBody>
      </p:sp>
    </p:spTree>
    <p:extLst>
      <p:ext uri="{BB962C8B-B14F-4D97-AF65-F5344CB8AC3E}">
        <p14:creationId xmlns:p14="http://schemas.microsoft.com/office/powerpoint/2010/main" val="18707943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D32A07D-C646-4CC0-BA93-76707E7072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7476769" y="661142"/>
            <a:ext cx="3382832" cy="2017102"/>
          </a:xfrm>
        </p:spPr>
        <p:txBody>
          <a:bodyPr>
            <a:noAutofit/>
          </a:bodyPr>
          <a:lstStyle/>
          <a:p>
            <a:pPr algn="l"/>
            <a:r>
              <a:rPr lang="en-US" sz="2000" dirty="0">
                <a:latin typeface="Söhne"/>
              </a:rPr>
              <a:t>A Logistic Regression model can be trained using historical data on product weight, color, and fluid dispensing ratios to predict the likelihood of a failed product being salvageable through rework. </a:t>
            </a:r>
          </a:p>
        </p:txBody>
      </p:sp>
      <p:sp>
        <p:nvSpPr>
          <p:cNvPr id="13" name="Subtitle 12">
            <a:extLst>
              <a:ext uri="{FF2B5EF4-FFF2-40B4-BE49-F238E27FC236}">
                <a16:creationId xmlns:a16="http://schemas.microsoft.com/office/drawing/2014/main" id="{1E2705A3-54CC-010B-A588-600472BA1E92}"/>
              </a:ext>
            </a:extLst>
          </p:cNvPr>
          <p:cNvSpPr>
            <a:spLocks noGrp="1"/>
          </p:cNvSpPr>
          <p:nvPr>
            <p:ph type="subTitle" idx="1"/>
          </p:nvPr>
        </p:nvSpPr>
        <p:spPr>
          <a:xfrm>
            <a:off x="487680" y="136209"/>
            <a:ext cx="9440034" cy="1049867"/>
          </a:xfrm>
        </p:spPr>
        <p:txBody>
          <a:bodyPr/>
          <a:lstStyle/>
          <a:p>
            <a:r>
              <a:rPr lang="en-US" b="0" i="0">
                <a:solidFill>
                  <a:srgbClr val="D1D5DB"/>
                </a:solidFill>
                <a:effectLst/>
                <a:latin typeface="Söhne"/>
              </a:rPr>
              <a:t>Machine learning problem statement</a:t>
            </a:r>
            <a:endParaRPr lang="en-US"/>
          </a:p>
        </p:txBody>
      </p:sp>
      <p:pic>
        <p:nvPicPr>
          <p:cNvPr id="4" name="Picture 3" descr="A person working in a factory&#10;&#10;Description automatically generated with low confidence">
            <a:extLst>
              <a:ext uri="{FF2B5EF4-FFF2-40B4-BE49-F238E27FC236}">
                <a16:creationId xmlns:a16="http://schemas.microsoft.com/office/drawing/2014/main" id="{EDBC5F6F-9B57-017F-6C76-445804929C0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0879" y="661142"/>
            <a:ext cx="6582691" cy="4937018"/>
          </a:xfrm>
          <a:prstGeom prst="rect">
            <a:avLst/>
          </a:prstGeom>
        </p:spPr>
      </p:pic>
      <p:sp>
        <p:nvSpPr>
          <p:cNvPr id="3" name="Title 1">
            <a:extLst>
              <a:ext uri="{FF2B5EF4-FFF2-40B4-BE49-F238E27FC236}">
                <a16:creationId xmlns:a16="http://schemas.microsoft.com/office/drawing/2014/main" id="{9B684791-4275-33CE-472C-0C72E4A7CE10}"/>
              </a:ext>
            </a:extLst>
          </p:cNvPr>
          <p:cNvSpPr txBox="1">
            <a:spLocks/>
          </p:cNvSpPr>
          <p:nvPr/>
        </p:nvSpPr>
        <p:spPr>
          <a:xfrm>
            <a:off x="7476769" y="3265715"/>
            <a:ext cx="3382832" cy="2387926"/>
          </a:xfrm>
          <a:prstGeom prst="rect">
            <a:avLst/>
          </a:prstGeom>
          <a:effectLst>
            <a:outerShdw blurRad="25400" dir="17880000">
              <a:srgbClr val="000000">
                <a:alpha val="46000"/>
              </a:srgbClr>
            </a:outerShdw>
          </a:effectLst>
        </p:spPr>
        <p:txBody>
          <a:bodyPr vert="horz" lIns="91440" tIns="45720" rIns="91440" bIns="45720" rtlCol="0" anchor="b">
            <a:noAutofit/>
          </a:bodyPr>
          <a:lstStyle>
            <a:lvl1pPr algn="ctr" defTabSz="457200" rtl="0" eaLnBrk="1" latinLnBrk="0" hangingPunct="1">
              <a:lnSpc>
                <a:spcPct val="90000"/>
              </a:lnSpc>
              <a:spcBef>
                <a:spcPct val="0"/>
              </a:spcBef>
              <a:buNone/>
              <a:defRPr sz="5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en-US" sz="2000" dirty="0">
                <a:latin typeface="Söhne"/>
              </a:rPr>
              <a:t>This model can then be used in real-time to identify failed products that have a high probability of being salvageable and route them to a rework station, reducing waste and increasing overall product yield.</a:t>
            </a:r>
          </a:p>
        </p:txBody>
      </p:sp>
    </p:spTree>
    <p:extLst>
      <p:ext uri="{BB962C8B-B14F-4D97-AF65-F5344CB8AC3E}">
        <p14:creationId xmlns:p14="http://schemas.microsoft.com/office/powerpoint/2010/main" val="35045453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DAB482FD-C684-4DAA-AC4C-1739F51A98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5139236" y="1097280"/>
            <a:ext cx="6043875" cy="4626864"/>
          </a:xfrm>
        </p:spPr>
        <p:txBody>
          <a:bodyPr anchor="ctr">
            <a:normAutofit/>
          </a:bodyPr>
          <a:lstStyle/>
          <a:p>
            <a:pPr algn="l"/>
            <a:r>
              <a:rPr lang="en-US" sz="3400">
                <a:ln>
                  <a:solidFill>
                    <a:srgbClr val="000000">
                      <a:lumMod val="75000"/>
                      <a:lumOff val="25000"/>
                      <a:alpha val="10000"/>
                    </a:srgbClr>
                  </a:solidFill>
                </a:ln>
                <a:effectLst>
                  <a:outerShdw blurRad="9525" dist="25400" dir="14640000" algn="tl" rotWithShape="0">
                    <a:srgbClr val="000000">
                      <a:alpha val="30000"/>
                    </a:srgbClr>
                  </a:outerShdw>
                </a:effectLst>
                <a:latin typeface="+mn-lt"/>
                <a:ea typeface="+mj-lt"/>
                <a:cs typeface="+mj-lt"/>
              </a:rPr>
              <a:t>In a shampoo factory, if a bottle is found to be underweight but has the correct ratios of soap, moisturizer, and fragrance, more finished shampoo product can be added to the bottle to make it the correct weight.</a:t>
            </a:r>
            <a:endParaRPr lang="en-US" sz="3400">
              <a:latin typeface="+mn-lt"/>
            </a:endParaRPr>
          </a:p>
        </p:txBody>
      </p:sp>
      <p:sp>
        <p:nvSpPr>
          <p:cNvPr id="3" name="TextBox 2">
            <a:extLst>
              <a:ext uri="{FF2B5EF4-FFF2-40B4-BE49-F238E27FC236}">
                <a16:creationId xmlns:a16="http://schemas.microsoft.com/office/drawing/2014/main" id="{BD207F60-2F75-0195-D8AC-CAFA5DE27EF4}"/>
              </a:ext>
            </a:extLst>
          </p:cNvPr>
          <p:cNvSpPr txBox="1"/>
          <p:nvPr/>
        </p:nvSpPr>
        <p:spPr>
          <a:xfrm>
            <a:off x="913795" y="1097280"/>
            <a:ext cx="3256177" cy="4626863"/>
          </a:xfrm>
          <a:prstGeom prst="rect">
            <a:avLst/>
          </a:prstGeom>
        </p:spPr>
        <p:txBody>
          <a:bodyPr rtlCol="0" anchor="ctr">
            <a:normAutofit/>
          </a:bodyPr>
          <a:lstStyle/>
          <a:p>
            <a:pPr algn="r">
              <a:spcAft>
                <a:spcPts val="600"/>
              </a:spcAft>
            </a:pPr>
            <a:r>
              <a:rPr lang="en-US" sz="4000" dirty="0"/>
              <a:t>Problem statement analogy</a:t>
            </a:r>
          </a:p>
        </p:txBody>
      </p:sp>
      <p:cxnSp>
        <p:nvCxnSpPr>
          <p:cNvPr id="16" name="Straight Connector 15">
            <a:extLst>
              <a:ext uri="{FF2B5EF4-FFF2-40B4-BE49-F238E27FC236}">
                <a16:creationId xmlns:a16="http://schemas.microsoft.com/office/drawing/2014/main" id="{2DAA738B-EDF5-4694-B25A-3488245BC87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605" y="2057399"/>
            <a:ext cx="0" cy="274320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009652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D32A07D-C646-4CC0-BA93-76707E7072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7989907" y="377455"/>
            <a:ext cx="3382832" cy="5821326"/>
          </a:xfrm>
        </p:spPr>
        <p:txBody>
          <a:bodyPr>
            <a:normAutofit/>
          </a:bodyPr>
          <a:lstStyle/>
          <a:p>
            <a:pPr algn="l"/>
            <a:r>
              <a:rPr lang="en-US" sz="3200">
                <a:ln>
                  <a:solidFill>
                    <a:srgbClr val="000000">
                      <a:lumMod val="75000"/>
                      <a:lumOff val="25000"/>
                      <a:alpha val="10000"/>
                    </a:srgbClr>
                  </a:solidFill>
                </a:ln>
                <a:effectLst>
                  <a:outerShdw blurRad="9525" dist="25400" dir="14640000" algn="tl" rotWithShape="0">
                    <a:srgbClr val="000000">
                      <a:alpha val="30000"/>
                    </a:srgbClr>
                  </a:outerShdw>
                </a:effectLst>
                <a:ea typeface="+mj-lt"/>
                <a:cs typeface="+mj-lt"/>
              </a:rPr>
              <a:t>If a shampoo bottle dispensed half the required amount of soap but had the correct amount of moisturizer and fragrance, a separate category "needs soap" would be needed to flag the product for the rework station.</a:t>
            </a:r>
            <a:endParaRPr lang="en-US" sz="3200"/>
          </a:p>
        </p:txBody>
      </p:sp>
      <p:sp>
        <p:nvSpPr>
          <p:cNvPr id="5" name="TextBox 4">
            <a:extLst>
              <a:ext uri="{FF2B5EF4-FFF2-40B4-BE49-F238E27FC236}">
                <a16:creationId xmlns:a16="http://schemas.microsoft.com/office/drawing/2014/main" id="{72AE5357-A9AC-25CF-9EBA-449F9ACBCE8B}"/>
              </a:ext>
            </a:extLst>
          </p:cNvPr>
          <p:cNvSpPr txBox="1"/>
          <p:nvPr/>
        </p:nvSpPr>
        <p:spPr>
          <a:xfrm>
            <a:off x="1649714" y="1456280"/>
            <a:ext cx="3318893" cy="3123932"/>
          </a:xfrm>
          <a:prstGeom prst="rect">
            <a:avLst/>
          </a:prstGeom>
          <a:noFill/>
        </p:spPr>
        <p:txBody>
          <a:bodyPr wrap="square">
            <a:spAutoFit/>
          </a:bodyPr>
          <a:lstStyle/>
          <a:p>
            <a:pPr algn="r">
              <a:spcAft>
                <a:spcPts val="600"/>
              </a:spcAft>
            </a:pPr>
            <a:r>
              <a:rPr lang="en-US" sz="4800" dirty="0"/>
              <a:t>Problem statement analogy</a:t>
            </a:r>
          </a:p>
          <a:p>
            <a:pPr algn="r">
              <a:spcAft>
                <a:spcPts val="600"/>
              </a:spcAft>
            </a:pPr>
            <a:r>
              <a:rPr lang="en-US" sz="4800" dirty="0"/>
              <a:t>continued</a:t>
            </a:r>
          </a:p>
        </p:txBody>
      </p:sp>
    </p:spTree>
    <p:extLst>
      <p:ext uri="{BB962C8B-B14F-4D97-AF65-F5344CB8AC3E}">
        <p14:creationId xmlns:p14="http://schemas.microsoft.com/office/powerpoint/2010/main" val="21543608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8DEB9D55-38C8-45B4-BB2D-4FDBBDB08C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6" name="Freeform: Shape 15">
            <a:extLst>
              <a:ext uri="{FF2B5EF4-FFF2-40B4-BE49-F238E27FC236}">
                <a16:creationId xmlns:a16="http://schemas.microsoft.com/office/drawing/2014/main" id="{B40DDA79-7866-468E-A33D-D8341D900E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67080"/>
          </a:xfrm>
          <a:custGeom>
            <a:avLst/>
            <a:gdLst>
              <a:gd name="connsiteX0" fmla="*/ 0 w 12192000"/>
              <a:gd name="connsiteY0" fmla="*/ 0 h 4567080"/>
              <a:gd name="connsiteX1" fmla="*/ 12192000 w 12192000"/>
              <a:gd name="connsiteY1" fmla="*/ 0 h 4567080"/>
              <a:gd name="connsiteX2" fmla="*/ 12192000 w 12192000"/>
              <a:gd name="connsiteY2" fmla="*/ 4040874 h 4567080"/>
              <a:gd name="connsiteX3" fmla="*/ 11707453 w 12192000"/>
              <a:gd name="connsiteY3" fmla="*/ 4125902 h 4567080"/>
              <a:gd name="connsiteX4" fmla="*/ 6090444 w 12192000"/>
              <a:gd name="connsiteY4" fmla="*/ 4567080 h 4567080"/>
              <a:gd name="connsiteX5" fmla="*/ 473435 w 12192000"/>
              <a:gd name="connsiteY5" fmla="*/ 4125902 h 4567080"/>
              <a:gd name="connsiteX6" fmla="*/ 0 w 12192000"/>
              <a:gd name="connsiteY6" fmla="*/ 4042824 h 4567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4567080">
                <a:moveTo>
                  <a:pt x="0" y="0"/>
                </a:moveTo>
                <a:lnTo>
                  <a:pt x="12192000" y="0"/>
                </a:lnTo>
                <a:lnTo>
                  <a:pt x="12192000" y="4040874"/>
                </a:lnTo>
                <a:lnTo>
                  <a:pt x="11707453" y="4125902"/>
                </a:lnTo>
                <a:cubicBezTo>
                  <a:pt x="9955980" y="4411316"/>
                  <a:pt x="8064085" y="4567080"/>
                  <a:pt x="6090444" y="4567080"/>
                </a:cubicBezTo>
                <a:cubicBezTo>
                  <a:pt x="4116804" y="4567080"/>
                  <a:pt x="2224908" y="4411316"/>
                  <a:pt x="473435" y="4125902"/>
                </a:cubicBezTo>
                <a:lnTo>
                  <a:pt x="0" y="4042824"/>
                </a:lnTo>
                <a:close/>
              </a:path>
            </a:pathLst>
          </a:cu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p:cNvSpPr>
            <a:spLocks noGrp="1"/>
          </p:cNvSpPr>
          <p:nvPr>
            <p:ph type="ctrTitle"/>
          </p:nvPr>
        </p:nvSpPr>
        <p:spPr>
          <a:xfrm>
            <a:off x="1323874" y="2144711"/>
            <a:ext cx="9440862" cy="2458545"/>
          </a:xfrm>
          <a:effectLst/>
        </p:spPr>
        <p:txBody>
          <a:bodyPr anchor="b">
            <a:normAutofit/>
          </a:bodyPr>
          <a:lstStyle/>
          <a:p>
            <a:r>
              <a:rPr lang="en-US" sz="4700" dirty="0">
                <a:ln>
                  <a:solidFill>
                    <a:srgbClr val="000000">
                      <a:lumMod val="75000"/>
                      <a:lumOff val="25000"/>
                      <a:alpha val="10000"/>
                    </a:srgbClr>
                  </a:solidFill>
                </a:ln>
                <a:effectLst>
                  <a:outerShdw blurRad="9525" dist="25400" dir="14640000" algn="tl" rotWithShape="0">
                    <a:srgbClr val="000000">
                      <a:alpha val="30000"/>
                    </a:srgbClr>
                  </a:outerShdw>
                </a:effectLst>
                <a:ea typeface="+mj-lt"/>
                <a:cs typeface="+mj-lt"/>
              </a:rPr>
              <a:t>Out of 88 inspection failures, 21 were due to weight issues and 6 of those did not complete visual inspection.</a:t>
            </a:r>
            <a:endParaRPr lang="en-US" sz="4700" dirty="0"/>
          </a:p>
        </p:txBody>
      </p:sp>
      <p:sp>
        <p:nvSpPr>
          <p:cNvPr id="5" name="TextBox 4">
            <a:extLst>
              <a:ext uri="{FF2B5EF4-FFF2-40B4-BE49-F238E27FC236}">
                <a16:creationId xmlns:a16="http://schemas.microsoft.com/office/drawing/2014/main" id="{E316A33E-5054-CAB3-B557-A815BF90A7F3}"/>
              </a:ext>
            </a:extLst>
          </p:cNvPr>
          <p:cNvSpPr txBox="1"/>
          <p:nvPr/>
        </p:nvSpPr>
        <p:spPr>
          <a:xfrm flipH="1">
            <a:off x="624980" y="440976"/>
            <a:ext cx="10968605" cy="1200329"/>
          </a:xfrm>
          <a:prstGeom prst="rect">
            <a:avLst/>
          </a:prstGeom>
          <a:noFill/>
        </p:spPr>
        <p:txBody>
          <a:bodyPr wrap="square" rtlCol="0">
            <a:spAutoFit/>
          </a:bodyPr>
          <a:lstStyle/>
          <a:p>
            <a:r>
              <a:rPr lang="en-US" sz="3600" b="0" i="0" dirty="0">
                <a:solidFill>
                  <a:srgbClr val="D1D5DB"/>
                </a:solidFill>
                <a:effectLst/>
                <a:latin typeface="Söhne"/>
              </a:rPr>
              <a:t>Clarification of information through data analysis and interpretation</a:t>
            </a:r>
            <a:endParaRPr lang="en-US" sz="3600" dirty="0"/>
          </a:p>
        </p:txBody>
      </p:sp>
    </p:spTree>
    <p:extLst>
      <p:ext uri="{BB962C8B-B14F-4D97-AF65-F5344CB8AC3E}">
        <p14:creationId xmlns:p14="http://schemas.microsoft.com/office/powerpoint/2010/main" val="158987999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AnalogousFromLightSeedRightStep">
      <a:dk1>
        <a:srgbClr val="000000"/>
      </a:dk1>
      <a:lt1>
        <a:srgbClr val="FFFFFF"/>
      </a:lt1>
      <a:dk2>
        <a:srgbClr val="3A3621"/>
      </a:dk2>
      <a:lt2>
        <a:srgbClr val="E2E8E5"/>
      </a:lt2>
      <a:accent1>
        <a:srgbClr val="EA73A4"/>
      </a:accent1>
      <a:accent2>
        <a:srgbClr val="E55454"/>
      </a:accent2>
      <a:accent3>
        <a:srgbClr val="E59053"/>
      </a:accent3>
      <a:accent4>
        <a:srgbClr val="B6A343"/>
      </a:accent4>
      <a:accent5>
        <a:srgbClr val="95AB54"/>
      </a:accent5>
      <a:accent6>
        <a:srgbClr val="69B643"/>
      </a:accent6>
      <a:hlink>
        <a:srgbClr val="578F78"/>
      </a:hlink>
      <a:folHlink>
        <a:srgbClr val="7F7F7F"/>
      </a:folHlink>
    </a:clrScheme>
    <a:fontScheme name="Slate">
      <a:majorFont>
        <a:latin typeface="Georgia Pro Cond Ligh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Speak Pro"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327ADE1BF71984A9F84F75FCD518793" ma:contentTypeVersion="13" ma:contentTypeDescription="Create a new document." ma:contentTypeScope="" ma:versionID="4c1badb2a1cc238556545f5d22538be1">
  <xsd:schema xmlns:xsd="http://www.w3.org/2001/XMLSchema" xmlns:xs="http://www.w3.org/2001/XMLSchema" xmlns:p="http://schemas.microsoft.com/office/2006/metadata/properties" xmlns:ns2="0ecb0fa7-3c95-4207-8488-01423bb5f345" xmlns:ns3="9ccb757c-0ac2-4fe4-811b-d1a12c00b429" targetNamespace="http://schemas.microsoft.com/office/2006/metadata/properties" ma:root="true" ma:fieldsID="cadaf5637d9cf346d1fed8dfb875f17b" ns2:_="" ns3:_="">
    <xsd:import namespace="0ecb0fa7-3c95-4207-8488-01423bb5f345"/>
    <xsd:import namespace="9ccb757c-0ac2-4fe4-811b-d1a12c00b429"/>
    <xsd:element name="properties">
      <xsd:complexType>
        <xsd:sequence>
          <xsd:element name="documentManagement">
            <xsd:complexType>
              <xsd:all>
                <xsd:element ref="ns2:lcf76f155ced4ddcb4097134ff3c332f" minOccurs="0"/>
                <xsd:element ref="ns3:TaxCatchAll" minOccurs="0"/>
                <xsd:element ref="ns2:MediaServiceMetadata" minOccurs="0"/>
                <xsd:element ref="ns2:MediaServiceFastMetadata" minOccurs="0"/>
                <xsd:element ref="ns2:MediaServiceDateTaken" minOccurs="0"/>
                <xsd:element ref="ns2:MediaServiceOCR" minOccurs="0"/>
                <xsd:element ref="ns2:MediaServiceGenerationTime" minOccurs="0"/>
                <xsd:element ref="ns2:MediaServiceEventHashCode" minOccurs="0"/>
                <xsd:element ref="ns2:MediaServiceObjectDetectorVersions" minOccurs="0"/>
                <xsd:element ref="ns2:MediaLengthInSecond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ecb0fa7-3c95-4207-8488-01423bb5f345" elementFormDefault="qualified">
    <xsd:import namespace="http://schemas.microsoft.com/office/2006/documentManagement/types"/>
    <xsd:import namespace="http://schemas.microsoft.com/office/infopath/2007/PartnerControls"/>
    <xsd:element name="lcf76f155ced4ddcb4097134ff3c332f" ma:index="9" nillable="true" ma:taxonomy="true" ma:internalName="lcf76f155ced4ddcb4097134ff3c332f" ma:taxonomyFieldName="MediaServiceImageTags" ma:displayName="Image Tags" ma:readOnly="false" ma:fieldId="{5cf76f15-5ced-4ddc-b409-7134ff3c332f}" ma:taxonomyMulti="true" ma:sspId="c268051b-292c-4902-be93-1606fbfcf2dc" ma:termSetId="09814cd3-568e-fe90-9814-8d621ff8fb84" ma:anchorId="fba54fb3-c3e1-fe81-a776-ca4b69148c4d" ma:open="true" ma:isKeyword="false">
      <xsd:complexType>
        <xsd:sequence>
          <xsd:element ref="pc:Terms" minOccurs="0" maxOccurs="1"/>
        </xsd:sequence>
      </xsd:complexType>
    </xsd:element>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DateTaken" ma:index="13" nillable="true" ma:displayName="MediaServiceDateTaken" ma:hidden="true" ma:indexed="true" ma:internalName="MediaServiceDateTaken"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bjectDetectorVersions" ma:index="17" nillable="true" ma:displayName="MediaServiceObjectDetectorVersions" ma:hidden="true" ma:indexed="true" ma:internalName="MediaServiceObjectDetectorVersions" ma:readOnly="true">
      <xsd:simpleType>
        <xsd:restriction base="dms:Text"/>
      </xsd:simpleType>
    </xsd:element>
    <xsd:element name="MediaLengthInSeconds" ma:index="18"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9ccb757c-0ac2-4fe4-811b-d1a12c00b429" elementFormDefault="qualified">
    <xsd:import namespace="http://schemas.microsoft.com/office/2006/documentManagement/types"/>
    <xsd:import namespace="http://schemas.microsoft.com/office/infopath/2007/PartnerControls"/>
    <xsd:element name="TaxCatchAll" ma:index="10" nillable="true" ma:displayName="Taxonomy Catch All Column" ma:hidden="true" ma:list="{b4bd3fb8-8d7e-4d80-b296-b1bebfd4136c}" ma:internalName="TaxCatchAll" ma:showField="CatchAllData" ma:web="9ccb757c-0ac2-4fe4-811b-d1a12c00b429">
      <xsd:complexType>
        <xsd:complexContent>
          <xsd:extension base="dms:MultiChoiceLookup">
            <xsd:sequence>
              <xsd:element name="Value" type="dms:Lookup" maxOccurs="unbounded" minOccurs="0" nillable="true"/>
            </xsd:sequence>
          </xsd:extension>
        </xsd:complexContent>
      </xsd:complexType>
    </xsd:element>
    <xsd:element name="SharedWithUsers" ma:index="19"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0"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TaxCatchAll xmlns="9ccb757c-0ac2-4fe4-811b-d1a12c00b429" xsi:nil="true"/>
    <lcf76f155ced4ddcb4097134ff3c332f xmlns="0ecb0fa7-3c95-4207-8488-01423bb5f345">
      <Terms xmlns="http://schemas.microsoft.com/office/infopath/2007/PartnerControls"/>
    </lcf76f155ced4ddcb4097134ff3c332f>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3B0CEE2-6134-41D9-B3FF-8E0157036E4E}"/>
</file>

<file path=customXml/itemProps2.xml><?xml version="1.0" encoding="utf-8"?>
<ds:datastoreItem xmlns:ds="http://schemas.openxmlformats.org/officeDocument/2006/customXml" ds:itemID="{8DDFBED2-568A-4154-827E-768F570A4388}">
  <ds:schemaRefs>
    <ds:schemaRef ds:uri="0ecb0fa7-3c95-4207-8488-01423bb5f345"/>
    <ds:schemaRef ds:uri="9ccb757c-0ac2-4fe4-811b-d1a12c00b429"/>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2692C1F0-5270-41F0-9FAE-3B3D8D36578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 theme</Template>
  <TotalTime>0</TotalTime>
  <Words>881</Words>
  <Application>Microsoft Office PowerPoint</Application>
  <PresentationFormat>Widescreen</PresentationFormat>
  <Paragraphs>45</Paragraphs>
  <Slides>16</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Söhne</vt:lpstr>
      <vt:lpstr>Georgia Pro Cond Light</vt:lpstr>
      <vt:lpstr>Speak Pro</vt:lpstr>
      <vt:lpstr>Wingdings 2</vt:lpstr>
      <vt:lpstr>SlateVTI</vt:lpstr>
      <vt:lpstr>Logistic regression of wet fill station 3 failure rate.</vt:lpstr>
      <vt:lpstr>As businesspeople we knew this.</vt:lpstr>
      <vt:lpstr>A machine AI model is a computer program or algorithm that uses statistical and mathematical techniques to analyze and learn from data and can make predictions or decisions based on that analysis.</vt:lpstr>
      <vt:lpstr>Business Idea: We propose a data-driven solution for optimizing product yield and reducing waste in manufacturing through the use of logistic regression models. </vt:lpstr>
      <vt:lpstr>Value Proposition: Our solution offers a significant advantage to manufacturers by reducing waste also our solution helps manufacturers reduce the number of products that are discarded, leading to lower production costs and increased profitability. </vt:lpstr>
      <vt:lpstr>A Logistic Regression model can be trained using historical data on product weight, color, and fluid dispensing ratios to predict the likelihood of a failed product being salvageable through rework. </vt:lpstr>
      <vt:lpstr>In a shampoo factory, if a bottle is found to be underweight but has the correct ratios of soap, moisturizer, and fragrance, more finished shampoo product can be added to the bottle to make it the correct weight.</vt:lpstr>
      <vt:lpstr>If a shampoo bottle dispensed half the required amount of soap but had the correct amount of moisturizer and fragrance, a separate category "needs soap" would be needed to flag the product for the rework station.</vt:lpstr>
      <vt:lpstr>Out of 88 inspection failures, 21 were due to weight issues and 6 of those did not complete visual inspection.</vt:lpstr>
      <vt:lpstr>PowerPoint Presentation</vt:lpstr>
      <vt:lpstr>Logistic regression using python code</vt:lpstr>
      <vt:lpstr>Logistic regression using python code</vt:lpstr>
      <vt:lpstr>Logistic regression using python code</vt:lpstr>
      <vt:lpstr>Confusion matrix</vt:lpstr>
      <vt:lpstr>ROC Curve for Logistic regression of wet fill station 3 failure rate</vt:lpstr>
      <vt:lpstr>Summary and conclusions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ACp1010</dc:creator>
  <cp:lastModifiedBy>AARON Cochran</cp:lastModifiedBy>
  <cp:revision>2</cp:revision>
  <dcterms:created xsi:type="dcterms:W3CDTF">2023-04-12T16:06:33Z</dcterms:created>
  <dcterms:modified xsi:type="dcterms:W3CDTF">2023-04-13T19:03:53Z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0x010100C327ADE1BF71984A9F84F75FCD518793</vt:lpwstr>
  </property>
  <property fmtid="{D5CDD505-2E9C-101B-9397-08002B2CF9AE}" pid="3" name="MediaServiceImageTags">
    <vt:lpwstr/>
  </property>
</Properties>
</file>